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72" r:id="rId5"/>
    <p:sldId id="278" r:id="rId6"/>
    <p:sldId id="271" r:id="rId7"/>
    <p:sldId id="259" r:id="rId8"/>
    <p:sldId id="268" r:id="rId9"/>
    <p:sldId id="266" r:id="rId10"/>
    <p:sldId id="269" r:id="rId11"/>
    <p:sldId id="262" r:id="rId12"/>
    <p:sldId id="261" r:id="rId13"/>
    <p:sldId id="274" r:id="rId14"/>
    <p:sldId id="275" r:id="rId15"/>
    <p:sldId id="260" r:id="rId16"/>
    <p:sldId id="264" r:id="rId17"/>
    <p:sldId id="258" r:id="rId18"/>
    <p:sldId id="270" r:id="rId19"/>
    <p:sldId id="276" r:id="rId20"/>
    <p:sldId id="279" r:id="rId21"/>
    <p:sldId id="277"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CEA3"/>
    <a:srgbClr val="2C5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29734A-C0FE-4D4F-B4DB-63D571EEB9FB}"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7F6AB-38C0-4BEA-8A51-FDAC00DF99F0}" type="slidenum">
              <a:rPr lang="en-GB" smtClean="0"/>
              <a:t>‹#›</a:t>
            </a:fld>
            <a:endParaRPr lang="en-GB"/>
          </a:p>
        </p:txBody>
      </p:sp>
    </p:spTree>
    <p:extLst>
      <p:ext uri="{BB962C8B-B14F-4D97-AF65-F5344CB8AC3E}">
        <p14:creationId xmlns:p14="http://schemas.microsoft.com/office/powerpoint/2010/main" val="35600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29734A-C0FE-4D4F-B4DB-63D571EEB9FB}"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7F6AB-38C0-4BEA-8A51-FDAC00DF99F0}" type="slidenum">
              <a:rPr lang="en-GB" smtClean="0"/>
              <a:t>‹#›</a:t>
            </a:fld>
            <a:endParaRPr lang="en-GB"/>
          </a:p>
        </p:txBody>
      </p:sp>
    </p:spTree>
    <p:extLst>
      <p:ext uri="{BB962C8B-B14F-4D97-AF65-F5344CB8AC3E}">
        <p14:creationId xmlns:p14="http://schemas.microsoft.com/office/powerpoint/2010/main" val="18015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29734A-C0FE-4D4F-B4DB-63D571EEB9FB}"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7F6AB-38C0-4BEA-8A51-FDAC00DF99F0}" type="slidenum">
              <a:rPr lang="en-GB" smtClean="0"/>
              <a:t>‹#›</a:t>
            </a:fld>
            <a:endParaRPr lang="en-GB"/>
          </a:p>
        </p:txBody>
      </p:sp>
    </p:spTree>
    <p:extLst>
      <p:ext uri="{BB962C8B-B14F-4D97-AF65-F5344CB8AC3E}">
        <p14:creationId xmlns:p14="http://schemas.microsoft.com/office/powerpoint/2010/main" val="255362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29734A-C0FE-4D4F-B4DB-63D571EEB9FB}"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7F6AB-38C0-4BEA-8A51-FDAC00DF99F0}" type="slidenum">
              <a:rPr lang="en-GB" smtClean="0"/>
              <a:t>‹#›</a:t>
            </a:fld>
            <a:endParaRPr lang="en-GB"/>
          </a:p>
        </p:txBody>
      </p:sp>
    </p:spTree>
    <p:extLst>
      <p:ext uri="{BB962C8B-B14F-4D97-AF65-F5344CB8AC3E}">
        <p14:creationId xmlns:p14="http://schemas.microsoft.com/office/powerpoint/2010/main" val="381868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9734A-C0FE-4D4F-B4DB-63D571EEB9FB}"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7F6AB-38C0-4BEA-8A51-FDAC00DF99F0}" type="slidenum">
              <a:rPr lang="en-GB" smtClean="0"/>
              <a:t>‹#›</a:t>
            </a:fld>
            <a:endParaRPr lang="en-GB"/>
          </a:p>
        </p:txBody>
      </p:sp>
    </p:spTree>
    <p:extLst>
      <p:ext uri="{BB962C8B-B14F-4D97-AF65-F5344CB8AC3E}">
        <p14:creationId xmlns:p14="http://schemas.microsoft.com/office/powerpoint/2010/main" val="582462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29734A-C0FE-4D4F-B4DB-63D571EEB9FB}" type="datetimeFigureOut">
              <a:rPr lang="en-GB" smtClean="0"/>
              <a:t>04/04/2019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7F6AB-38C0-4BEA-8A51-FDAC00DF99F0}" type="slidenum">
              <a:rPr lang="en-GB" smtClean="0"/>
              <a:t>‹#›</a:t>
            </a:fld>
            <a:endParaRPr lang="en-GB"/>
          </a:p>
        </p:txBody>
      </p:sp>
    </p:spTree>
    <p:extLst>
      <p:ext uri="{BB962C8B-B14F-4D97-AF65-F5344CB8AC3E}">
        <p14:creationId xmlns:p14="http://schemas.microsoft.com/office/powerpoint/2010/main" val="312508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29734A-C0FE-4D4F-B4DB-63D571EEB9FB}" type="datetimeFigureOut">
              <a:rPr lang="en-GB" smtClean="0"/>
              <a:t>04/04/2019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F7F6AB-38C0-4BEA-8A51-FDAC00DF99F0}" type="slidenum">
              <a:rPr lang="en-GB" smtClean="0"/>
              <a:t>‹#›</a:t>
            </a:fld>
            <a:endParaRPr lang="en-GB"/>
          </a:p>
        </p:txBody>
      </p:sp>
    </p:spTree>
    <p:extLst>
      <p:ext uri="{BB962C8B-B14F-4D97-AF65-F5344CB8AC3E}">
        <p14:creationId xmlns:p14="http://schemas.microsoft.com/office/powerpoint/2010/main" val="311795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29734A-C0FE-4D4F-B4DB-63D571EEB9FB}" type="datetimeFigureOut">
              <a:rPr lang="en-GB" smtClean="0"/>
              <a:t>04/04/2019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F7F6AB-38C0-4BEA-8A51-FDAC00DF99F0}" type="slidenum">
              <a:rPr lang="en-GB" smtClean="0"/>
              <a:t>‹#›</a:t>
            </a:fld>
            <a:endParaRPr lang="en-GB"/>
          </a:p>
        </p:txBody>
      </p:sp>
    </p:spTree>
    <p:extLst>
      <p:ext uri="{BB962C8B-B14F-4D97-AF65-F5344CB8AC3E}">
        <p14:creationId xmlns:p14="http://schemas.microsoft.com/office/powerpoint/2010/main" val="319899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9734A-C0FE-4D4F-B4DB-63D571EEB9FB}" type="datetimeFigureOut">
              <a:rPr lang="en-GB" smtClean="0"/>
              <a:t>04/04/2019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F7F6AB-38C0-4BEA-8A51-FDAC00DF99F0}" type="slidenum">
              <a:rPr lang="en-GB" smtClean="0"/>
              <a:t>‹#›</a:t>
            </a:fld>
            <a:endParaRPr lang="en-GB"/>
          </a:p>
        </p:txBody>
      </p:sp>
    </p:spTree>
    <p:extLst>
      <p:ext uri="{BB962C8B-B14F-4D97-AF65-F5344CB8AC3E}">
        <p14:creationId xmlns:p14="http://schemas.microsoft.com/office/powerpoint/2010/main" val="253672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9734A-C0FE-4D4F-B4DB-63D571EEB9FB}" type="datetimeFigureOut">
              <a:rPr lang="en-GB" smtClean="0"/>
              <a:t>04/04/2019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7F6AB-38C0-4BEA-8A51-FDAC00DF99F0}" type="slidenum">
              <a:rPr lang="en-GB" smtClean="0"/>
              <a:t>‹#›</a:t>
            </a:fld>
            <a:endParaRPr lang="en-GB"/>
          </a:p>
        </p:txBody>
      </p:sp>
    </p:spTree>
    <p:extLst>
      <p:ext uri="{BB962C8B-B14F-4D97-AF65-F5344CB8AC3E}">
        <p14:creationId xmlns:p14="http://schemas.microsoft.com/office/powerpoint/2010/main" val="275919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9734A-C0FE-4D4F-B4DB-63D571EEB9FB}" type="datetimeFigureOut">
              <a:rPr lang="en-GB" smtClean="0"/>
              <a:t>04/04/2019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7F6AB-38C0-4BEA-8A51-FDAC00DF99F0}" type="slidenum">
              <a:rPr lang="en-GB" smtClean="0"/>
              <a:t>‹#›</a:t>
            </a:fld>
            <a:endParaRPr lang="en-GB"/>
          </a:p>
        </p:txBody>
      </p:sp>
    </p:spTree>
    <p:extLst>
      <p:ext uri="{BB962C8B-B14F-4D97-AF65-F5344CB8AC3E}">
        <p14:creationId xmlns:p14="http://schemas.microsoft.com/office/powerpoint/2010/main" val="159376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9734A-C0FE-4D4F-B4DB-63D571EEB9FB}" type="datetimeFigureOut">
              <a:rPr lang="en-GB" smtClean="0"/>
              <a:t>04/04/2019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7F6AB-38C0-4BEA-8A51-FDAC00DF99F0}" type="slidenum">
              <a:rPr lang="en-GB" smtClean="0"/>
              <a:t>‹#›</a:t>
            </a:fld>
            <a:endParaRPr lang="en-GB"/>
          </a:p>
        </p:txBody>
      </p:sp>
    </p:spTree>
    <p:extLst>
      <p:ext uri="{BB962C8B-B14F-4D97-AF65-F5344CB8AC3E}">
        <p14:creationId xmlns:p14="http://schemas.microsoft.com/office/powerpoint/2010/main" val="4146516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jpeg"/><Relationship Id="rId25" Type="http://schemas.openxmlformats.org/officeDocument/2006/relationships/image" Target="../media/image44.png"/><Relationship Id="rId2" Type="http://schemas.openxmlformats.org/officeDocument/2006/relationships/image" Target="../media/image10.png"/><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24" Type="http://schemas.openxmlformats.org/officeDocument/2006/relationships/image" Target="../media/image43.png"/><Relationship Id="rId5" Type="http://schemas.openxmlformats.org/officeDocument/2006/relationships/image" Target="../media/image24.jpeg"/><Relationship Id="rId15" Type="http://schemas.openxmlformats.org/officeDocument/2006/relationships/image" Target="../media/image34.jpeg"/><Relationship Id="rId23" Type="http://schemas.openxmlformats.org/officeDocument/2006/relationships/image" Target="../media/image42.jpe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jpeg"/><Relationship Id="rId22" Type="http://schemas.openxmlformats.org/officeDocument/2006/relationships/image" Target="../media/image41.jpeg"/><Relationship Id="rId27"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hs provider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53" y="5024684"/>
            <a:ext cx="3429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498" y="5454914"/>
            <a:ext cx="5082862" cy="1284270"/>
          </a:xfrm>
          <a:prstGeom prst="rect">
            <a:avLst/>
          </a:prstGeom>
        </p:spPr>
      </p:pic>
      <p:sp>
        <p:nvSpPr>
          <p:cNvPr id="7" name="TextBox 6"/>
          <p:cNvSpPr txBox="1"/>
          <p:nvPr/>
        </p:nvSpPr>
        <p:spPr>
          <a:xfrm>
            <a:off x="605306" y="708338"/>
            <a:ext cx="11011437" cy="3416320"/>
          </a:xfrm>
          <a:prstGeom prst="rect">
            <a:avLst/>
          </a:prstGeom>
          <a:noFill/>
        </p:spPr>
        <p:txBody>
          <a:bodyPr wrap="square" rtlCol="0">
            <a:spAutoFit/>
          </a:bodyPr>
          <a:lstStyle/>
          <a:p>
            <a:pPr algn="ctr"/>
            <a:r>
              <a:rPr lang="en-GB" sz="3600" dirty="0" smtClean="0">
                <a:latin typeface="Arial Rounded MT Bold" panose="020F0704030504030204" pitchFamily="34" charset="0"/>
              </a:rPr>
              <a:t>Jagdeep Passan – CEO Leeds Involving People</a:t>
            </a:r>
          </a:p>
          <a:p>
            <a:pPr algn="ctr"/>
            <a:endParaRPr lang="en-GB" sz="3600" dirty="0" smtClean="0">
              <a:latin typeface="Arial Rounded MT Bold" panose="020F0704030504030204" pitchFamily="34" charset="0"/>
            </a:endParaRPr>
          </a:p>
          <a:p>
            <a:pPr algn="ctr"/>
            <a:r>
              <a:rPr lang="en-GB" sz="3600" dirty="0" smtClean="0">
                <a:latin typeface="Arial Rounded MT Bold" panose="020F0704030504030204" pitchFamily="34" charset="0"/>
              </a:rPr>
              <a:t>Sharing Good Practice – Governor Regional Workshop, Leeds</a:t>
            </a:r>
          </a:p>
          <a:p>
            <a:pPr algn="ctr"/>
            <a:endParaRPr lang="en-GB" sz="3600" dirty="0" smtClean="0">
              <a:latin typeface="Arial Rounded MT Bold" panose="020F0704030504030204" pitchFamily="34" charset="0"/>
            </a:endParaRPr>
          </a:p>
          <a:p>
            <a:pPr algn="ctr"/>
            <a:r>
              <a:rPr lang="en-GB" sz="3600" dirty="0" smtClean="0">
                <a:latin typeface="Arial Rounded MT Bold" panose="020F0704030504030204" pitchFamily="34" charset="0"/>
              </a:rPr>
              <a:t>4</a:t>
            </a:r>
            <a:r>
              <a:rPr lang="en-GB" sz="3600" baseline="30000" dirty="0" smtClean="0">
                <a:latin typeface="Arial Rounded MT Bold" panose="020F0704030504030204" pitchFamily="34" charset="0"/>
              </a:rPr>
              <a:t>th</a:t>
            </a:r>
            <a:r>
              <a:rPr lang="en-GB" sz="3600" dirty="0" smtClean="0">
                <a:latin typeface="Arial Rounded MT Bold" panose="020F0704030504030204" pitchFamily="34" charset="0"/>
              </a:rPr>
              <a:t> April 2019</a:t>
            </a:r>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597183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73" y="218941"/>
            <a:ext cx="10515600" cy="1008108"/>
          </a:xfrm>
        </p:spPr>
        <p:txBody>
          <a:bodyPr>
            <a:normAutofit/>
          </a:bodyPr>
          <a:lstStyle/>
          <a:p>
            <a:pPr algn="ctr"/>
            <a:r>
              <a:rPr lang="en-GB" sz="4000" b="1" dirty="0" smtClean="0">
                <a:latin typeface="Arial" panose="020B0604020202020204" pitchFamily="34" charset="0"/>
                <a:cs typeface="Arial" panose="020B0604020202020204" pitchFamily="34" charset="0"/>
              </a:rPr>
              <a:t>Connecting </a:t>
            </a:r>
            <a:r>
              <a:rPr lang="en-GB" sz="4000" b="1" dirty="0" smtClean="0">
                <a:latin typeface="Arial" panose="020B0604020202020204" pitchFamily="34" charset="0"/>
                <a:cs typeface="Arial" panose="020B0604020202020204" pitchFamily="34" charset="0"/>
              </a:rPr>
              <a:t>Leeds – Impacts </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519" y="1227049"/>
            <a:ext cx="11359166" cy="4904807"/>
          </a:xfrm>
        </p:spPr>
        <p:txBody>
          <a:bodyPr>
            <a:normAutofit/>
          </a:bodyPr>
          <a:lstStyle/>
          <a:p>
            <a:pPr>
              <a:lnSpc>
                <a:spcPct val="120000"/>
              </a:lnSpc>
            </a:pPr>
            <a:r>
              <a:rPr lang="en-GB" dirty="0" smtClean="0">
                <a:latin typeface="Arial" panose="020B0604020202020204" pitchFamily="34" charset="0"/>
                <a:cs typeface="Arial" panose="020B0604020202020204" pitchFamily="34" charset="0"/>
              </a:rPr>
              <a:t>Online activity spiked when LIP’s workers were out</a:t>
            </a:r>
          </a:p>
          <a:p>
            <a:pPr>
              <a:lnSpc>
                <a:spcPct val="120000"/>
              </a:lnSpc>
            </a:pPr>
            <a:r>
              <a:rPr lang="en-GB" dirty="0" smtClean="0">
                <a:latin typeface="Arial" panose="020B0604020202020204" pitchFamily="34" charset="0"/>
                <a:cs typeface="Arial" panose="020B0604020202020204" pitchFamily="34" charset="0"/>
              </a:rPr>
              <a:t>Hailed as best practice nationally</a:t>
            </a:r>
          </a:p>
          <a:p>
            <a:pPr>
              <a:lnSpc>
                <a:spcPct val="120000"/>
              </a:lnSpc>
            </a:pPr>
            <a:r>
              <a:rPr lang="en-GB" dirty="0" smtClean="0">
                <a:latin typeface="Arial" panose="020B0604020202020204" pitchFamily="34" charset="0"/>
                <a:cs typeface="Arial" panose="020B0604020202020204" pitchFamily="34" charset="0"/>
              </a:rPr>
              <a:t>LIP’s CEO and Chair sit on the Leeds Transport Expert Advisory Panel</a:t>
            </a:r>
          </a:p>
          <a:p>
            <a:pPr>
              <a:lnSpc>
                <a:spcPct val="120000"/>
              </a:lnSpc>
            </a:pPr>
            <a:r>
              <a:rPr lang="en-GB" dirty="0" smtClean="0">
                <a:latin typeface="Arial" panose="020B0604020202020204" pitchFamily="34" charset="0"/>
                <a:cs typeface="Arial" panose="020B0604020202020204" pitchFamily="34" charset="0"/>
              </a:rPr>
              <a:t>Less public outcry to the local authority                                      because LIP is trusted</a:t>
            </a:r>
            <a:endParaRPr lang="en-GB" dirty="0">
              <a:latin typeface="Arial" panose="020B0604020202020204" pitchFamily="34" charset="0"/>
              <a:cs typeface="Arial" panose="020B0604020202020204" pitchFamily="34" charset="0"/>
            </a:endParaRPr>
          </a:p>
        </p:txBody>
      </p:sp>
      <p:pic>
        <p:nvPicPr>
          <p:cNvPr id="3074" name="Picture 2" descr="Image result for connecting lee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939" y="5971118"/>
            <a:ext cx="2664898" cy="78947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p:cNvSpPr>
            <a:spLocks noChangeArrowheads="1"/>
          </p:cNvSpPr>
          <p:nvPr/>
        </p:nvSpPr>
        <p:spPr bwMode="auto">
          <a:xfrm>
            <a:off x="7997219" y="3799268"/>
            <a:ext cx="3838466" cy="2171850"/>
          </a:xfrm>
          <a:prstGeom prst="round2DiagRect">
            <a:avLst/>
          </a:prstGeom>
          <a:solidFill>
            <a:srgbClr val="B1CEA3"/>
          </a:solidFill>
          <a:ln w="25400" algn="ctr">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Arial" panose="020B0604020202020204" pitchFamily="34" charset="0"/>
              </a:rPr>
              <a:t>“Leeds Involving People (LIP) are a key partner in ensuring that seldom heard groups are involved in shaping a transport strategy for Leeds that’s inclusive and meets the needs of individuals, communities and the city” - Report of Director of City Development, 25th July 2018</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9839178" y="6234096"/>
            <a:ext cx="2304488" cy="585267"/>
          </a:xfrm>
          <a:prstGeom prst="rect">
            <a:avLst/>
          </a:prstGeom>
        </p:spPr>
      </p:pic>
    </p:spTree>
    <p:extLst>
      <p:ext uri="{BB962C8B-B14F-4D97-AF65-F5344CB8AC3E}">
        <p14:creationId xmlns:p14="http://schemas.microsoft.com/office/powerpoint/2010/main" val="2667190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73" y="-2"/>
            <a:ext cx="10515600" cy="1008108"/>
          </a:xfrm>
        </p:spPr>
        <p:txBody>
          <a:bodyPr>
            <a:normAutofit/>
          </a:bodyPr>
          <a:lstStyle/>
          <a:p>
            <a:pPr algn="ctr"/>
            <a:r>
              <a:rPr lang="en-GB" sz="4000" b="1" dirty="0" smtClean="0">
                <a:latin typeface="Arial" panose="020B0604020202020204" pitchFamily="34" charset="0"/>
                <a:cs typeface="Arial" panose="020B0604020202020204" pitchFamily="34" charset="0"/>
              </a:rPr>
              <a:t>Together We </a:t>
            </a:r>
            <a:r>
              <a:rPr lang="en-GB" sz="4000" b="1" dirty="0" smtClean="0">
                <a:latin typeface="Arial" panose="020B0604020202020204" pitchFamily="34" charset="0"/>
                <a:cs typeface="Arial" panose="020B0604020202020204" pitchFamily="34" charset="0"/>
              </a:rPr>
              <a:t>Can – Leeds NHS CCG</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519" y="1059622"/>
            <a:ext cx="11359166" cy="4904807"/>
          </a:xfrm>
        </p:spPr>
        <p:txBody>
          <a:bodyPr>
            <a:noAutofit/>
          </a:bodyPr>
          <a:lstStyle/>
          <a:p>
            <a:pPr>
              <a:lnSpc>
                <a:spcPct val="120000"/>
              </a:lnSpc>
            </a:pPr>
            <a:r>
              <a:rPr lang="en-GB" sz="1900" dirty="0" smtClean="0">
                <a:latin typeface="Arial" panose="020B0604020202020204" pitchFamily="34" charset="0"/>
                <a:cs typeface="Arial" panose="020B0604020202020204" pitchFamily="34" charset="0"/>
              </a:rPr>
              <a:t>Together We Can is a Leeds, citywide involvement network for people with lived experience of using, or supporting/caring for someone who uses or has used mental health support services in Leeds.</a:t>
            </a:r>
          </a:p>
          <a:p>
            <a:pPr>
              <a:lnSpc>
                <a:spcPct val="120000"/>
              </a:lnSpc>
            </a:pPr>
            <a:r>
              <a:rPr lang="en-GB" sz="1900" dirty="0" smtClean="0">
                <a:latin typeface="Arial" panose="020B0604020202020204" pitchFamily="34" charset="0"/>
                <a:cs typeface="Arial" panose="020B0604020202020204" pitchFamily="34" charset="0"/>
              </a:rPr>
              <a:t>TWC </a:t>
            </a:r>
            <a:r>
              <a:rPr lang="en-GB" sz="1900" dirty="0" smtClean="0">
                <a:latin typeface="Arial" panose="020B0604020202020204" pitchFamily="34" charset="0"/>
                <a:cs typeface="Arial" panose="020B0604020202020204" pitchFamily="34" charset="0"/>
              </a:rPr>
              <a:t>is now an experienced and effective user-led group, committed to the principles of co-production. We have a clear understanding of how the involvement and engagement of people who use mental health services is crucial to ensuring the most effective partnership towards improving and designing services.</a:t>
            </a:r>
          </a:p>
          <a:p>
            <a:pPr>
              <a:lnSpc>
                <a:spcPct val="120000"/>
              </a:lnSpc>
            </a:pPr>
            <a:r>
              <a:rPr lang="en-GB" sz="1900" dirty="0" smtClean="0">
                <a:latin typeface="Arial" panose="020B0604020202020204" pitchFamily="34" charset="0"/>
                <a:cs typeface="Arial" panose="020B0604020202020204" pitchFamily="34" charset="0"/>
              </a:rPr>
              <a:t>There is a core steering group that meets every month sharing experience and information across the wider mental health networks. </a:t>
            </a:r>
          </a:p>
          <a:p>
            <a:pPr>
              <a:lnSpc>
                <a:spcPct val="120000"/>
              </a:lnSpc>
            </a:pPr>
            <a:r>
              <a:rPr lang="en-GB" sz="1900" dirty="0" smtClean="0">
                <a:latin typeface="Arial" panose="020B0604020202020204" pitchFamily="34" charset="0"/>
                <a:cs typeface="Arial" panose="020B0604020202020204" pitchFamily="34" charset="0"/>
              </a:rPr>
              <a:t>Individual members receive support and training from Leeds Involving Peoples’ Senior Involvement and Development Worker to equip them to take part in all aspects of the CCG’s work streams.</a:t>
            </a:r>
          </a:p>
          <a:p>
            <a:pPr>
              <a:lnSpc>
                <a:spcPct val="120000"/>
              </a:lnSpc>
            </a:pPr>
            <a:r>
              <a:rPr lang="en-GB" sz="1900" dirty="0" smtClean="0">
                <a:latin typeface="Arial" panose="020B0604020202020204" pitchFamily="34" charset="0"/>
                <a:cs typeface="Arial" panose="020B0604020202020204" pitchFamily="34" charset="0"/>
              </a:rPr>
              <a:t>TWC members are influential across the widest spectrum of mental health commissioning and provider networks in Leeds and West Yorkshire, including Adult Social Care, Third Sector, LYPFT, local Universities and research networks.</a:t>
            </a:r>
            <a:endParaRPr lang="en-GB" sz="19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72" y="6131856"/>
            <a:ext cx="2667372" cy="628738"/>
          </a:xfrm>
          <a:prstGeom prst="rect">
            <a:avLst/>
          </a:prstGeom>
        </p:spPr>
      </p:pic>
      <p:pic>
        <p:nvPicPr>
          <p:cNvPr id="5" name="Picture 4"/>
          <p:cNvPicPr>
            <a:picLocks noChangeAspect="1"/>
          </p:cNvPicPr>
          <p:nvPr/>
        </p:nvPicPr>
        <p:blipFill>
          <a:blip r:embed="rId3"/>
          <a:stretch>
            <a:fillRect/>
          </a:stretch>
        </p:blipFill>
        <p:spPr>
          <a:xfrm>
            <a:off x="9835996" y="6234096"/>
            <a:ext cx="2304488" cy="585267"/>
          </a:xfrm>
          <a:prstGeom prst="rect">
            <a:avLst/>
          </a:prstGeom>
        </p:spPr>
      </p:pic>
    </p:spTree>
    <p:extLst>
      <p:ext uri="{BB962C8B-B14F-4D97-AF65-F5344CB8AC3E}">
        <p14:creationId xmlns:p14="http://schemas.microsoft.com/office/powerpoint/2010/main" val="865660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73" y="218941"/>
            <a:ext cx="10515600" cy="1008108"/>
          </a:xfrm>
        </p:spPr>
        <p:txBody>
          <a:bodyPr>
            <a:normAutofit/>
          </a:bodyPr>
          <a:lstStyle/>
          <a:p>
            <a:pPr algn="ctr"/>
            <a:r>
              <a:rPr lang="en-GB" sz="4000" b="1" dirty="0" smtClean="0">
                <a:latin typeface="Arial" panose="020B0604020202020204" pitchFamily="34" charset="0"/>
                <a:cs typeface="Arial" panose="020B0604020202020204" pitchFamily="34" charset="0"/>
              </a:rPr>
              <a:t>I Statements</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519" y="1227050"/>
            <a:ext cx="11359166" cy="4580506"/>
          </a:xfrm>
        </p:spPr>
        <p:txBody>
          <a:bodyPr>
            <a:normAutofit fontScale="70000" lnSpcReduction="20000"/>
          </a:bodyPr>
          <a:lstStyle/>
          <a:p>
            <a:pPr>
              <a:lnSpc>
                <a:spcPct val="120000"/>
              </a:lnSpc>
            </a:pPr>
            <a:r>
              <a:rPr lang="en-GB" dirty="0" smtClean="0">
                <a:latin typeface="Arial" panose="020B0604020202020204" pitchFamily="34" charset="0"/>
                <a:cs typeface="Arial" panose="020B0604020202020204" pitchFamily="34" charset="0"/>
              </a:rPr>
              <a:t>Leeds NHS CCG requested </a:t>
            </a:r>
            <a:r>
              <a:rPr lang="en-GB" dirty="0" smtClean="0">
                <a:latin typeface="Arial" panose="020B0604020202020204" pitchFamily="34" charset="0"/>
                <a:cs typeface="Arial" panose="020B0604020202020204" pitchFamily="34" charset="0"/>
              </a:rPr>
              <a:t>a series of I Statements from those with lived experience of mental ill health. </a:t>
            </a:r>
          </a:p>
          <a:p>
            <a:pPr>
              <a:lnSpc>
                <a:spcPct val="120000"/>
              </a:lnSpc>
            </a:pPr>
            <a:r>
              <a:rPr lang="en-GB" dirty="0" smtClean="0">
                <a:latin typeface="Arial" panose="020B0604020202020204" pitchFamily="34" charset="0"/>
                <a:cs typeface="Arial" panose="020B0604020202020204" pitchFamily="34" charset="0"/>
              </a:rPr>
              <a:t>I Statements have become the overarching principles informing the design and vision of mental health services in Leeds. They have been written into mental health service contracts from April 2017. These statements were co-produced as a collaboration with our members.</a:t>
            </a:r>
          </a:p>
          <a:p>
            <a:pPr lvl="1">
              <a:lnSpc>
                <a:spcPct val="120000"/>
              </a:lnSpc>
            </a:pPr>
            <a:r>
              <a:rPr lang="en-GB" dirty="0" smtClean="0">
                <a:latin typeface="Arial" panose="020B0604020202020204" pitchFamily="34" charset="0"/>
                <a:cs typeface="Arial" panose="020B0604020202020204" pitchFamily="34" charset="0"/>
              </a:rPr>
              <a:t>I am more than a mental health diagnosis. Treat me like an individual human being.</a:t>
            </a:r>
          </a:p>
          <a:p>
            <a:pPr lvl="1">
              <a:lnSpc>
                <a:spcPct val="120000"/>
              </a:lnSpc>
            </a:pPr>
            <a:r>
              <a:rPr lang="en-GB" dirty="0" smtClean="0">
                <a:latin typeface="Arial" panose="020B0604020202020204" pitchFamily="34" charset="0"/>
                <a:cs typeface="Arial" panose="020B0604020202020204" pitchFamily="34" charset="0"/>
              </a:rPr>
              <a:t>I may rely on family and friends to stay well. Give them support, information and respect.</a:t>
            </a:r>
          </a:p>
          <a:p>
            <a:pPr lvl="1">
              <a:lnSpc>
                <a:spcPct val="120000"/>
              </a:lnSpc>
            </a:pPr>
            <a:r>
              <a:rPr lang="en-GB" dirty="0" smtClean="0">
                <a:latin typeface="Arial" panose="020B0604020202020204" pitchFamily="34" charset="0"/>
                <a:cs typeface="Arial" panose="020B0604020202020204" pitchFamily="34" charset="0"/>
              </a:rPr>
              <a:t>I want to be heard and included, regardless of my identity. Offer me accessible and culturally competent support.</a:t>
            </a:r>
          </a:p>
          <a:p>
            <a:pPr lvl="1">
              <a:lnSpc>
                <a:spcPct val="120000"/>
              </a:lnSpc>
            </a:pPr>
            <a:r>
              <a:rPr lang="en-GB" dirty="0" smtClean="0">
                <a:latin typeface="Arial" panose="020B0604020202020204" pitchFamily="34" charset="0"/>
                <a:cs typeface="Arial" panose="020B0604020202020204" pitchFamily="34" charset="0"/>
              </a:rPr>
              <a:t>I may be facing more than just a mental health challenge (e.g. Substance abuse including alcohol or a physical condition). Respond creatively, and without judgement.</a:t>
            </a:r>
          </a:p>
          <a:p>
            <a:pPr lvl="1">
              <a:lnSpc>
                <a:spcPct val="120000"/>
              </a:lnSpc>
            </a:pPr>
            <a:r>
              <a:rPr lang="en-GB" dirty="0" smtClean="0">
                <a:latin typeface="Arial" panose="020B0604020202020204" pitchFamily="34" charset="0"/>
                <a:cs typeface="Arial" panose="020B0604020202020204" pitchFamily="34" charset="0"/>
              </a:rPr>
              <a:t>I will know the name of the person responsible for my support. Show me that you are a human being too.</a:t>
            </a:r>
          </a:p>
          <a:p>
            <a:pPr lvl="1">
              <a:lnSpc>
                <a:spcPct val="120000"/>
              </a:lnSpc>
            </a:pPr>
            <a:r>
              <a:rPr lang="en-GB" dirty="0" smtClean="0">
                <a:latin typeface="Arial" panose="020B0604020202020204" pitchFamily="34" charset="0"/>
                <a:cs typeface="Arial" panose="020B0604020202020204" pitchFamily="34" charset="0"/>
              </a:rPr>
              <a:t>I have a story to tell. Share information effectively, with my permission, so I don’t have to repeat myself.	</a:t>
            </a:r>
            <a:endParaRPr lang="en-GB"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72" y="6131856"/>
            <a:ext cx="2667372" cy="628738"/>
          </a:xfrm>
          <a:prstGeom prst="rect">
            <a:avLst/>
          </a:prstGeom>
        </p:spPr>
      </p:pic>
      <p:pic>
        <p:nvPicPr>
          <p:cNvPr id="5" name="Picture 4"/>
          <p:cNvPicPr>
            <a:picLocks noChangeAspect="1"/>
          </p:cNvPicPr>
          <p:nvPr/>
        </p:nvPicPr>
        <p:blipFill>
          <a:blip r:embed="rId3"/>
          <a:stretch>
            <a:fillRect/>
          </a:stretch>
        </p:blipFill>
        <p:spPr>
          <a:xfrm>
            <a:off x="9835996" y="6234096"/>
            <a:ext cx="2304488" cy="585267"/>
          </a:xfrm>
          <a:prstGeom prst="rect">
            <a:avLst/>
          </a:prstGeom>
        </p:spPr>
      </p:pic>
    </p:spTree>
    <p:extLst>
      <p:ext uri="{BB962C8B-B14F-4D97-AF65-F5344CB8AC3E}">
        <p14:creationId xmlns:p14="http://schemas.microsoft.com/office/powerpoint/2010/main" val="672103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73" y="218941"/>
            <a:ext cx="10515600" cy="1008108"/>
          </a:xfrm>
        </p:spPr>
        <p:txBody>
          <a:bodyPr>
            <a:normAutofit fontScale="90000"/>
          </a:bodyPr>
          <a:lstStyle/>
          <a:p>
            <a:pPr algn="ctr"/>
            <a:r>
              <a:rPr lang="en-GB" sz="4000" b="1" dirty="0" smtClean="0">
                <a:latin typeface="Arial" panose="020B0604020202020204" pitchFamily="34" charset="0"/>
                <a:cs typeface="Arial" panose="020B0604020202020204" pitchFamily="34" charset="0"/>
              </a:rPr>
              <a:t>Better Lives Board – Adults and Health LCC</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519" y="1227050"/>
            <a:ext cx="11359166" cy="4580506"/>
          </a:xfrm>
        </p:spPr>
        <p:txBody>
          <a:bodyPr>
            <a:normAutofit fontScale="77500" lnSpcReduction="20000"/>
          </a:bodyPr>
          <a:lstStyle/>
          <a:p>
            <a:pPr>
              <a:lnSpc>
                <a:spcPct val="120000"/>
              </a:lnSpc>
            </a:pPr>
            <a:r>
              <a:rPr lang="en-GB" dirty="0" smtClean="0">
                <a:latin typeface="Arial" panose="020B0604020202020204" pitchFamily="34" charset="0"/>
                <a:cs typeface="Arial" panose="020B0604020202020204" pitchFamily="34" charset="0"/>
              </a:rPr>
              <a:t>The Better Lives Board has been created by Leeds Adults and Health, a directorate of Leeds City Council, to ensure people are at the centre of the decision-making process as part of the Better Lives strategy.</a:t>
            </a:r>
          </a:p>
          <a:p>
            <a:pPr>
              <a:lnSpc>
                <a:spcPct val="120000"/>
              </a:lnSpc>
            </a:pPr>
            <a:r>
              <a:rPr lang="en-GB" dirty="0" smtClean="0">
                <a:latin typeface="Arial" panose="020B0604020202020204" pitchFamily="34" charset="0"/>
                <a:cs typeface="Arial" panose="020B0604020202020204" pitchFamily="34" charset="0"/>
              </a:rPr>
              <a:t>LIP ensure service users are involved with this strategy by ensuring that there are opportunities to feedback.</a:t>
            </a:r>
          </a:p>
          <a:p>
            <a:pPr>
              <a:lnSpc>
                <a:spcPct val="120000"/>
              </a:lnSpc>
            </a:pPr>
            <a:r>
              <a:rPr lang="en-GB" dirty="0" smtClean="0">
                <a:latin typeface="Arial" panose="020B0604020202020204" pitchFamily="34" charset="0"/>
                <a:cs typeface="Arial" panose="020B0604020202020204" pitchFamily="34" charset="0"/>
              </a:rPr>
              <a:t>This is co-chaired by a Councillor and a LIP member. They discuss a range of issues relevant to social care.</a:t>
            </a:r>
          </a:p>
          <a:p>
            <a:pPr>
              <a:lnSpc>
                <a:spcPct val="120000"/>
              </a:lnSpc>
            </a:pPr>
            <a:r>
              <a:rPr lang="en-GB" dirty="0" smtClean="0">
                <a:latin typeface="Arial" panose="020B0604020202020204" pitchFamily="34" charset="0"/>
                <a:cs typeface="Arial" panose="020B0604020202020204" pitchFamily="34" charset="0"/>
              </a:rPr>
              <a:t>Impacts:</a:t>
            </a:r>
          </a:p>
          <a:p>
            <a:pPr lvl="1">
              <a:lnSpc>
                <a:spcPct val="120000"/>
              </a:lnSpc>
            </a:pPr>
            <a:r>
              <a:rPr lang="en-GB" dirty="0" smtClean="0">
                <a:latin typeface="Arial" panose="020B0604020202020204" pitchFamily="34" charset="0"/>
                <a:cs typeface="Arial" panose="020B0604020202020204" pitchFamily="34" charset="0"/>
              </a:rPr>
              <a:t>Equalit</a:t>
            </a:r>
            <a:r>
              <a:rPr lang="en-GB" dirty="0" smtClean="0">
                <a:latin typeface="Arial" panose="020B0604020202020204" pitchFamily="34" charset="0"/>
                <a:cs typeface="Arial" panose="020B0604020202020204" pitchFamily="34" charset="0"/>
              </a:rPr>
              <a:t>y strategy review</a:t>
            </a:r>
          </a:p>
          <a:p>
            <a:pPr lvl="1">
              <a:lnSpc>
                <a:spcPct val="120000"/>
              </a:lnSpc>
            </a:pPr>
            <a:r>
              <a:rPr lang="en-GB" dirty="0" err="1" smtClean="0">
                <a:latin typeface="Arial" panose="020B0604020202020204" pitchFamily="34" charset="0"/>
                <a:cs typeface="Arial" panose="020B0604020202020204" pitchFamily="34" charset="0"/>
              </a:rPr>
              <a:t>Homeshare</a:t>
            </a:r>
            <a:r>
              <a:rPr lang="en-GB" dirty="0" smtClean="0">
                <a:latin typeface="Arial" panose="020B0604020202020204" pitchFamily="34" charset="0"/>
                <a:cs typeface="Arial" panose="020B0604020202020204" pitchFamily="34" charset="0"/>
              </a:rPr>
              <a:t> </a:t>
            </a:r>
          </a:p>
          <a:p>
            <a:pPr lvl="1">
              <a:lnSpc>
                <a:spcPct val="120000"/>
              </a:lnSpc>
            </a:pPr>
            <a:r>
              <a:rPr lang="en-GB" dirty="0" smtClean="0">
                <a:latin typeface="Arial" panose="020B0604020202020204" pitchFamily="34" charset="0"/>
                <a:cs typeface="Arial" panose="020B0604020202020204" pitchFamily="34" charset="0"/>
              </a:rPr>
              <a:t>Day services modernisation</a:t>
            </a:r>
          </a:p>
          <a:p>
            <a:pPr lvl="1">
              <a:lnSpc>
                <a:spcPct val="120000"/>
              </a:lnSpc>
            </a:pPr>
            <a:r>
              <a:rPr lang="en-GB" dirty="0" smtClean="0">
                <a:latin typeface="Arial" panose="020B0604020202020204" pitchFamily="34" charset="0"/>
                <a:cs typeface="Arial" panose="020B0604020202020204" pitchFamily="34" charset="0"/>
              </a:rPr>
              <a:t>Extra care homes investment</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srcRect t="19042" b="19377"/>
          <a:stretch/>
        </p:blipFill>
        <p:spPr>
          <a:xfrm>
            <a:off x="159914" y="5817048"/>
            <a:ext cx="3034047" cy="943546"/>
          </a:xfrm>
          <a:prstGeom prst="rect">
            <a:avLst/>
          </a:prstGeom>
        </p:spPr>
      </p:pic>
      <p:pic>
        <p:nvPicPr>
          <p:cNvPr id="8" name="Picture 7"/>
          <p:cNvPicPr>
            <a:picLocks noChangeAspect="1"/>
          </p:cNvPicPr>
          <p:nvPr/>
        </p:nvPicPr>
        <p:blipFill>
          <a:blip r:embed="rId3"/>
          <a:stretch>
            <a:fillRect/>
          </a:stretch>
        </p:blipFill>
        <p:spPr>
          <a:xfrm>
            <a:off x="9835996" y="6221217"/>
            <a:ext cx="2304488" cy="585267"/>
          </a:xfrm>
          <a:prstGeom prst="rect">
            <a:avLst/>
          </a:prstGeom>
        </p:spPr>
      </p:pic>
    </p:spTree>
    <p:extLst>
      <p:ext uri="{BB962C8B-B14F-4D97-AF65-F5344CB8AC3E}">
        <p14:creationId xmlns:p14="http://schemas.microsoft.com/office/powerpoint/2010/main" val="605179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73" y="218941"/>
            <a:ext cx="10515600" cy="1008108"/>
          </a:xfrm>
        </p:spPr>
        <p:txBody>
          <a:bodyPr>
            <a:normAutofit/>
          </a:bodyPr>
          <a:lstStyle/>
          <a:p>
            <a:pPr algn="ctr"/>
            <a:r>
              <a:rPr lang="en-GB" sz="4000" b="1" dirty="0" smtClean="0">
                <a:latin typeface="Arial" panose="020B0604020202020204" pitchFamily="34" charset="0"/>
                <a:cs typeface="Arial" panose="020B0604020202020204" pitchFamily="34" charset="0"/>
              </a:rPr>
              <a:t>Adults and Health LCC Projects</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519" y="1227050"/>
            <a:ext cx="11359166" cy="4580506"/>
          </a:xfrm>
        </p:spPr>
        <p:txBody>
          <a:bodyPr>
            <a:normAutofit fontScale="77500" lnSpcReduction="20000"/>
          </a:bodyPr>
          <a:lstStyle/>
          <a:p>
            <a:pPr>
              <a:lnSpc>
                <a:spcPct val="120000"/>
              </a:lnSpc>
            </a:pPr>
            <a:r>
              <a:rPr lang="en-GB" b="1" dirty="0" smtClean="0">
                <a:latin typeface="Arial" panose="020B0604020202020204" pitchFamily="34" charset="0"/>
                <a:cs typeface="Arial" panose="020B0604020202020204" pitchFamily="34" charset="0"/>
              </a:rPr>
              <a:t>Social Care Community Forum for Race Equality (SCCFRE)</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the </a:t>
            </a:r>
            <a:r>
              <a:rPr lang="en-GB" dirty="0">
                <a:latin typeface="Arial" panose="020B0604020202020204" pitchFamily="34" charset="0"/>
                <a:cs typeface="Arial" panose="020B0604020202020204" pitchFamily="34" charset="0"/>
              </a:rPr>
              <a:t>purpose of the </a:t>
            </a:r>
            <a:r>
              <a:rPr lang="en-GB" dirty="0" smtClean="0">
                <a:latin typeface="Arial" panose="020B0604020202020204" pitchFamily="34" charset="0"/>
                <a:cs typeface="Arial" panose="020B0604020202020204" pitchFamily="34" charset="0"/>
              </a:rPr>
              <a:t>SCCFRE </a:t>
            </a:r>
            <a:r>
              <a:rPr lang="en-GB" dirty="0">
                <a:latin typeface="Arial" panose="020B0604020202020204" pitchFamily="34" charset="0"/>
                <a:cs typeface="Arial" panose="020B0604020202020204" pitchFamily="34" charset="0"/>
              </a:rPr>
              <a:t>is to bring together members of the BAME communities in Leeds. This feeds into the Better Lives Board </a:t>
            </a:r>
            <a:r>
              <a:rPr lang="en-GB" dirty="0" smtClean="0">
                <a:latin typeface="Arial" panose="020B0604020202020204" pitchFamily="34" charset="0"/>
                <a:cs typeface="Arial" panose="020B0604020202020204" pitchFamily="34" charset="0"/>
              </a:rPr>
              <a:t>and </a:t>
            </a:r>
            <a:r>
              <a:rPr lang="en-GB" dirty="0">
                <a:latin typeface="Arial" panose="020B0604020202020204" pitchFamily="34" charset="0"/>
                <a:cs typeface="Arial" panose="020B0604020202020204" pitchFamily="34" charset="0"/>
              </a:rPr>
              <a:t>various networks in the community. The members have been instrumental in guiding the Local Authority and partners in areas like </a:t>
            </a:r>
            <a:r>
              <a:rPr lang="en-GB" dirty="0" err="1">
                <a:latin typeface="Arial" panose="020B0604020202020204" pitchFamily="34" charset="0"/>
                <a:cs typeface="Arial" panose="020B0604020202020204" pitchFamily="34" charset="0"/>
              </a:rPr>
              <a:t>Windrush</a:t>
            </a:r>
            <a:r>
              <a:rPr lang="en-GB" dirty="0">
                <a:latin typeface="Arial" panose="020B0604020202020204" pitchFamily="34" charset="0"/>
                <a:cs typeface="Arial" panose="020B0604020202020204" pitchFamily="34" charset="0"/>
              </a:rPr>
              <a:t>, the BME Your Health, Your Say Conference, prescription medicine management for NHS England, BME Day Services Redesign, Healthwatch Leeds, NHS CCGs. The members are seen as “Involvement Ready” and can provide a critical friend in Leeds.</a:t>
            </a:r>
            <a:endParaRPr lang="en-GB" b="1" dirty="0" smtClean="0">
              <a:latin typeface="Arial" panose="020B0604020202020204" pitchFamily="34" charset="0"/>
              <a:cs typeface="Arial" panose="020B0604020202020204" pitchFamily="34" charset="0"/>
            </a:endParaRPr>
          </a:p>
          <a:p>
            <a:pPr>
              <a:lnSpc>
                <a:spcPct val="120000"/>
              </a:lnSpc>
            </a:pPr>
            <a:r>
              <a:rPr lang="en-GB" b="1" dirty="0" smtClean="0">
                <a:latin typeface="Arial" panose="020B0604020202020204" pitchFamily="34" charset="0"/>
                <a:cs typeface="Arial" panose="020B0604020202020204" pitchFamily="34" charset="0"/>
              </a:rPr>
              <a:t>The Equipment and Telecare Service User Group (TETSUG) </a:t>
            </a:r>
            <a:r>
              <a:rPr lang="en-GB" dirty="0" smtClean="0">
                <a:latin typeface="Arial" panose="020B0604020202020204" pitchFamily="34" charset="0"/>
                <a:cs typeface="Arial" panose="020B0604020202020204" pitchFamily="34" charset="0"/>
              </a:rPr>
              <a:t>– this group focuses on technology and equipment, issues with items supplied by Leeds Communit</a:t>
            </a:r>
            <a:r>
              <a:rPr lang="en-GB" dirty="0" smtClean="0">
                <a:latin typeface="Arial" panose="020B0604020202020204" pitchFamily="34" charset="0"/>
                <a:cs typeface="Arial" panose="020B0604020202020204" pitchFamily="34" charset="0"/>
              </a:rPr>
              <a:t>y Equipment Services and finding ways to resolve them, and giving feedback to technicians developing new technologies and products.</a:t>
            </a:r>
          </a:p>
          <a:p>
            <a:pPr>
              <a:lnSpc>
                <a:spcPct val="120000"/>
              </a:lnSpc>
            </a:pPr>
            <a:endParaRPr lang="en-GB"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srcRect t="19042" b="19377"/>
          <a:stretch/>
        </p:blipFill>
        <p:spPr>
          <a:xfrm>
            <a:off x="159914" y="5817048"/>
            <a:ext cx="3034047" cy="943546"/>
          </a:xfrm>
          <a:prstGeom prst="rect">
            <a:avLst/>
          </a:prstGeom>
        </p:spPr>
      </p:pic>
      <p:pic>
        <p:nvPicPr>
          <p:cNvPr id="5" name="Picture 4"/>
          <p:cNvPicPr>
            <a:picLocks noChangeAspect="1"/>
          </p:cNvPicPr>
          <p:nvPr/>
        </p:nvPicPr>
        <p:blipFill>
          <a:blip r:embed="rId3"/>
          <a:stretch>
            <a:fillRect/>
          </a:stretch>
        </p:blipFill>
        <p:spPr>
          <a:xfrm>
            <a:off x="9835996" y="6224426"/>
            <a:ext cx="2304488" cy="585267"/>
          </a:xfrm>
          <a:prstGeom prst="rect">
            <a:avLst/>
          </a:prstGeom>
        </p:spPr>
      </p:pic>
    </p:spTree>
    <p:extLst>
      <p:ext uri="{BB962C8B-B14F-4D97-AF65-F5344CB8AC3E}">
        <p14:creationId xmlns:p14="http://schemas.microsoft.com/office/powerpoint/2010/main" val="2476015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73" y="218941"/>
            <a:ext cx="10515600" cy="1008108"/>
          </a:xfrm>
        </p:spPr>
        <p:txBody>
          <a:bodyPr>
            <a:normAutofit/>
          </a:bodyPr>
          <a:lstStyle/>
          <a:p>
            <a:pPr algn="ctr"/>
            <a:r>
              <a:rPr lang="en-GB" sz="4000" b="1" dirty="0" smtClean="0">
                <a:latin typeface="Arial" panose="020B0604020202020204" pitchFamily="34" charset="0"/>
                <a:cs typeface="Arial" panose="020B0604020202020204" pitchFamily="34" charset="0"/>
              </a:rPr>
              <a:t>Visible Reference Group</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519" y="1227050"/>
            <a:ext cx="11359166" cy="4580506"/>
          </a:xfrm>
        </p:spPr>
        <p:txBody>
          <a:bodyPr>
            <a:normAutofit fontScale="77500" lnSpcReduction="20000"/>
          </a:bodyPr>
          <a:lstStyle/>
          <a:p>
            <a:pPr>
              <a:lnSpc>
                <a:spcPct val="120000"/>
              </a:lnSpc>
            </a:pPr>
            <a:r>
              <a:rPr lang="en-GB" dirty="0" smtClean="0">
                <a:latin typeface="Arial" panose="020B0604020202020204" pitchFamily="34" charset="0"/>
                <a:cs typeface="Arial" panose="020B0604020202020204" pitchFamily="34" charset="0"/>
              </a:rPr>
              <a:t>Visible began as a partnership between Women’s Counselling and Therapy Services, funded by Lloyds Bank. LIP facilitate the reference group, working with people who have experienced child sexual abuse. </a:t>
            </a:r>
          </a:p>
          <a:p>
            <a:pPr>
              <a:lnSpc>
                <a:spcPct val="120000"/>
              </a:lnSpc>
            </a:pPr>
            <a:r>
              <a:rPr lang="en-GB" dirty="0" smtClean="0">
                <a:latin typeface="Arial" panose="020B0604020202020204" pitchFamily="34" charset="0"/>
                <a:cs typeface="Arial" panose="020B0604020202020204" pitchFamily="34" charset="0"/>
              </a:rPr>
              <a:t>Leeds Visible project is about making the invisible visible, in order to improve health and wellbeing outcomes for adult survivors of child sexual abuse.</a:t>
            </a:r>
          </a:p>
          <a:p>
            <a:pPr>
              <a:lnSpc>
                <a:spcPct val="120000"/>
              </a:lnSpc>
            </a:pPr>
            <a:r>
              <a:rPr lang="en-GB" dirty="0" smtClean="0">
                <a:latin typeface="Arial" panose="020B0604020202020204" pitchFamily="34" charset="0"/>
                <a:cs typeface="Arial" panose="020B0604020202020204" pitchFamily="34" charset="0"/>
              </a:rPr>
              <a:t>Visible is a catalyst for system change across Leeds, with adult survivors influential in all aspects of delivering improvements. </a:t>
            </a:r>
          </a:p>
          <a:p>
            <a:pPr>
              <a:lnSpc>
                <a:spcPct val="120000"/>
              </a:lnSpc>
            </a:pPr>
            <a:r>
              <a:rPr lang="en-GB" dirty="0" smtClean="0">
                <a:latin typeface="Arial" panose="020B0604020202020204" pitchFamily="34" charset="0"/>
                <a:cs typeface="Arial" panose="020B0604020202020204" pitchFamily="34" charset="0"/>
              </a:rPr>
              <a:t>Visible: </a:t>
            </a:r>
          </a:p>
          <a:p>
            <a:pPr lvl="1">
              <a:lnSpc>
                <a:spcPct val="120000"/>
              </a:lnSpc>
            </a:pPr>
            <a:r>
              <a:rPr lang="en-GB" dirty="0" smtClean="0">
                <a:latin typeface="Arial" panose="020B0604020202020204" pitchFamily="34" charset="0"/>
                <a:cs typeface="Arial" panose="020B0604020202020204" pitchFamily="34" charset="0"/>
              </a:rPr>
              <a:t>Influences service providers at strategic, organisational and frontline levels</a:t>
            </a:r>
          </a:p>
          <a:p>
            <a:pPr lvl="1">
              <a:lnSpc>
                <a:spcPct val="120000"/>
              </a:lnSpc>
            </a:pPr>
            <a:r>
              <a:rPr lang="en-GB" dirty="0" smtClean="0">
                <a:latin typeface="Arial" panose="020B0604020202020204" pitchFamily="34" charset="0"/>
                <a:cs typeface="Arial" panose="020B0604020202020204" pitchFamily="34" charset="0"/>
              </a:rPr>
              <a:t>Impacts strategy, policy and commissioning</a:t>
            </a:r>
          </a:p>
          <a:p>
            <a:pPr lvl="1">
              <a:lnSpc>
                <a:spcPct val="120000"/>
              </a:lnSpc>
            </a:pPr>
            <a:r>
              <a:rPr lang="en-GB" dirty="0" smtClean="0">
                <a:latin typeface="Arial" panose="020B0604020202020204" pitchFamily="34" charset="0"/>
                <a:cs typeface="Arial" panose="020B0604020202020204" pitchFamily="34" charset="0"/>
              </a:rPr>
              <a:t>Equips staff with awareness and confidence to develop competence</a:t>
            </a:r>
          </a:p>
          <a:p>
            <a:pPr lvl="1">
              <a:lnSpc>
                <a:spcPct val="120000"/>
              </a:lnSpc>
            </a:pPr>
            <a:r>
              <a:rPr lang="en-GB" dirty="0" smtClean="0">
                <a:latin typeface="Arial" panose="020B0604020202020204" pitchFamily="34" charset="0"/>
                <a:cs typeface="Arial" panose="020B0604020202020204" pitchFamily="34" charset="0"/>
              </a:rPr>
              <a:t>Shares best practice and disseminates learning and national research.</a:t>
            </a:r>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1057" t="45117" r="70000" b="9366"/>
          <a:stretch/>
        </p:blipFill>
        <p:spPr>
          <a:xfrm>
            <a:off x="230263" y="5807556"/>
            <a:ext cx="1074619" cy="953038"/>
          </a:xfrm>
          <a:prstGeom prst="rect">
            <a:avLst/>
          </a:prstGeom>
        </p:spPr>
      </p:pic>
      <p:pic>
        <p:nvPicPr>
          <p:cNvPr id="2050" name="Picture 2" descr="Image result for lloyds bank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5036" y="5807556"/>
            <a:ext cx="1631279" cy="8825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9835996" y="6219680"/>
            <a:ext cx="2304488" cy="585267"/>
          </a:xfrm>
          <a:prstGeom prst="rect">
            <a:avLst/>
          </a:prstGeom>
        </p:spPr>
      </p:pic>
    </p:spTree>
    <p:extLst>
      <p:ext uri="{BB962C8B-B14F-4D97-AF65-F5344CB8AC3E}">
        <p14:creationId xmlns:p14="http://schemas.microsoft.com/office/powerpoint/2010/main" val="208772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73" y="218941"/>
            <a:ext cx="10515600" cy="1008108"/>
          </a:xfrm>
        </p:spPr>
        <p:txBody>
          <a:bodyPr>
            <a:normAutofit/>
          </a:bodyPr>
          <a:lstStyle/>
          <a:p>
            <a:pPr algn="ctr"/>
            <a:r>
              <a:rPr lang="en-GB" sz="4000" b="1" dirty="0" smtClean="0">
                <a:latin typeface="Arial" panose="020B0604020202020204" pitchFamily="34" charset="0"/>
                <a:cs typeface="Arial" panose="020B0604020202020204" pitchFamily="34" charset="0"/>
              </a:rPr>
              <a:t>Drug and Therapeutics Group</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519" y="1227049"/>
            <a:ext cx="11359166" cy="4904807"/>
          </a:xfrm>
        </p:spPr>
        <p:txBody>
          <a:bodyPr>
            <a:normAutofit fontScale="92500" lnSpcReduction="10000"/>
          </a:bodyPr>
          <a:lstStyle/>
          <a:p>
            <a:pPr>
              <a:lnSpc>
                <a:spcPct val="120000"/>
              </a:lnSpc>
            </a:pPr>
            <a:r>
              <a:rPr lang="en-GB" dirty="0" smtClean="0">
                <a:latin typeface="Arial" panose="020B0604020202020204" pitchFamily="34" charset="0"/>
                <a:cs typeface="Arial" panose="020B0604020202020204" pitchFamily="34" charset="0"/>
              </a:rPr>
              <a:t>This group was Leeds Teaching Hospitals NHS Trust working in partnership with LIP to ensure people are involved with medicine management.</a:t>
            </a:r>
          </a:p>
          <a:p>
            <a:pPr>
              <a:lnSpc>
                <a:spcPct val="120000"/>
              </a:lnSpc>
            </a:pPr>
            <a:r>
              <a:rPr lang="en-GB" dirty="0" smtClean="0">
                <a:latin typeface="Arial" panose="020B0604020202020204" pitchFamily="34" charset="0"/>
                <a:cs typeface="Arial" panose="020B0604020202020204" pitchFamily="34" charset="0"/>
              </a:rPr>
              <a:t>LIP worked with Head of Pharmacy for one year to develop a paper about the benefits and risks of service user involvement.</a:t>
            </a:r>
          </a:p>
          <a:p>
            <a:pPr>
              <a:lnSpc>
                <a:spcPct val="120000"/>
              </a:lnSpc>
            </a:pPr>
            <a:r>
              <a:rPr lang="en-GB" dirty="0" smtClean="0">
                <a:latin typeface="Arial" panose="020B0604020202020204" pitchFamily="34" charset="0"/>
                <a:cs typeface="Arial" panose="020B0604020202020204" pitchFamily="34" charset="0"/>
              </a:rPr>
              <a:t>LIP were commissioned to do a small piece of work to involve two lay people in medicine management.</a:t>
            </a:r>
          </a:p>
          <a:p>
            <a:pPr>
              <a:lnSpc>
                <a:spcPct val="120000"/>
              </a:lnSpc>
            </a:pPr>
            <a:r>
              <a:rPr lang="en-GB" dirty="0" smtClean="0">
                <a:latin typeface="Arial" panose="020B0604020202020204" pitchFamily="34" charset="0"/>
                <a:cs typeface="Arial" panose="020B0604020202020204" pitchFamily="34" charset="0"/>
              </a:rPr>
              <a:t>Impacts: </a:t>
            </a:r>
          </a:p>
          <a:p>
            <a:pPr lvl="1">
              <a:lnSpc>
                <a:spcPct val="120000"/>
              </a:lnSpc>
            </a:pPr>
            <a:r>
              <a:rPr lang="en-GB" dirty="0" smtClean="0">
                <a:latin typeface="Arial" panose="020B0604020202020204" pitchFamily="34" charset="0"/>
                <a:cs typeface="Arial" panose="020B0604020202020204" pitchFamily="34" charset="0"/>
              </a:rPr>
              <a:t>Embedded in-house</a:t>
            </a:r>
          </a:p>
          <a:p>
            <a:pPr lvl="1">
              <a:lnSpc>
                <a:spcPct val="120000"/>
              </a:lnSpc>
            </a:pPr>
            <a:r>
              <a:rPr lang="en-GB" dirty="0" smtClean="0">
                <a:latin typeface="Arial" panose="020B0604020202020204" pitchFamily="34" charset="0"/>
                <a:cs typeface="Arial" panose="020B0604020202020204" pitchFamily="34" charset="0"/>
              </a:rPr>
              <a:t>Significant contribution recognised</a:t>
            </a:r>
            <a:endParaRPr lang="en-GB" dirty="0">
              <a:latin typeface="Arial" panose="020B0604020202020204" pitchFamily="34" charset="0"/>
              <a:cs typeface="Arial" panose="020B0604020202020204" pitchFamily="34" charset="0"/>
            </a:endParaRPr>
          </a:p>
        </p:txBody>
      </p:sp>
      <p:pic>
        <p:nvPicPr>
          <p:cNvPr id="2050" name="Picture 2" descr="Image result for ltht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67" b="29579"/>
          <a:stretch/>
        </p:blipFill>
        <p:spPr bwMode="auto">
          <a:xfrm>
            <a:off x="217821" y="6131856"/>
            <a:ext cx="1430676" cy="6188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9838078" y="6223981"/>
            <a:ext cx="2302406" cy="582503"/>
          </a:xfrm>
          <a:prstGeom prst="rect">
            <a:avLst/>
          </a:prstGeom>
        </p:spPr>
      </p:pic>
    </p:spTree>
    <p:extLst>
      <p:ext uri="{BB962C8B-B14F-4D97-AF65-F5344CB8AC3E}">
        <p14:creationId xmlns:p14="http://schemas.microsoft.com/office/powerpoint/2010/main" val="2989466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73" y="218941"/>
            <a:ext cx="10515600" cy="1008108"/>
          </a:xfrm>
        </p:spPr>
        <p:txBody>
          <a:bodyPr>
            <a:normAutofit/>
          </a:bodyPr>
          <a:lstStyle/>
          <a:p>
            <a:pPr algn="ctr"/>
            <a:r>
              <a:rPr lang="en-GB" sz="4000" b="1" dirty="0" smtClean="0">
                <a:latin typeface="Arial" panose="020B0604020202020204" pitchFamily="34" charset="0"/>
                <a:cs typeface="Arial" panose="020B0604020202020204" pitchFamily="34" charset="0"/>
              </a:rPr>
              <a:t>St Gemma’s Hospice Steering Group</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519" y="1227050"/>
            <a:ext cx="11359166" cy="4837358"/>
          </a:xfrm>
        </p:spPr>
        <p:txBody>
          <a:bodyPr>
            <a:normAutofit fontScale="62500" lnSpcReduction="20000"/>
          </a:bodyPr>
          <a:lstStyle/>
          <a:p>
            <a:pPr>
              <a:lnSpc>
                <a:spcPct val="120000"/>
              </a:lnSpc>
            </a:pPr>
            <a:r>
              <a:rPr lang="en-GB" dirty="0" smtClean="0">
                <a:latin typeface="Arial" panose="020B0604020202020204" pitchFamily="34" charset="0"/>
                <a:cs typeface="Arial" panose="020B0604020202020204" pitchFamily="34" charset="0"/>
              </a:rPr>
              <a:t>This began as a joint project between LIP and St Gemma’s Hospice focusing on why people who are representative of BAME communities don’t access St Gemma’s Hospice’s services.</a:t>
            </a:r>
          </a:p>
          <a:p>
            <a:pPr>
              <a:lnSpc>
                <a:spcPct val="120000"/>
              </a:lnSpc>
            </a:pPr>
            <a:r>
              <a:rPr lang="en-GB" dirty="0" smtClean="0">
                <a:latin typeface="Arial" panose="020B0604020202020204" pitchFamily="34" charset="0"/>
                <a:cs typeface="Arial" panose="020B0604020202020204" pitchFamily="34" charset="0"/>
              </a:rPr>
              <a:t>We investigated what BAME community members already knew about St Gemma’s Hospice and used this information to tailor the questions we asked while surveying. Over the course of the project we engaged with over 1000 BAME community members living in LS7 and LS8 by going into areas such as:</a:t>
            </a:r>
          </a:p>
          <a:p>
            <a:pPr lvl="1">
              <a:lnSpc>
                <a:spcPct val="120000"/>
              </a:lnSpc>
            </a:pPr>
            <a:r>
              <a:rPr lang="en-GB" dirty="0" smtClean="0">
                <a:latin typeface="Arial" panose="020B0604020202020204" pitchFamily="34" charset="0"/>
                <a:cs typeface="Arial" panose="020B0604020202020204" pitchFamily="34" charset="0"/>
              </a:rPr>
              <a:t>Door-to-door</a:t>
            </a:r>
          </a:p>
          <a:p>
            <a:pPr lvl="1">
              <a:lnSpc>
                <a:spcPct val="120000"/>
              </a:lnSpc>
            </a:pPr>
            <a:r>
              <a:rPr lang="en-GB" dirty="0" smtClean="0">
                <a:latin typeface="Arial" panose="020B0604020202020204" pitchFamily="34" charset="0"/>
                <a:cs typeface="Arial" panose="020B0604020202020204" pitchFamily="34" charset="0"/>
              </a:rPr>
              <a:t>GP Practices</a:t>
            </a:r>
          </a:p>
          <a:p>
            <a:pPr lvl="1">
              <a:lnSpc>
                <a:spcPct val="120000"/>
              </a:lnSpc>
            </a:pPr>
            <a:r>
              <a:rPr lang="en-GB" dirty="0" smtClean="0">
                <a:latin typeface="Arial" panose="020B0604020202020204" pitchFamily="34" charset="0"/>
                <a:cs typeface="Arial" panose="020B0604020202020204" pitchFamily="34" charset="0"/>
              </a:rPr>
              <a:t>Places of Worship</a:t>
            </a:r>
          </a:p>
          <a:p>
            <a:pPr lvl="1">
              <a:lnSpc>
                <a:spcPct val="120000"/>
              </a:lnSpc>
            </a:pPr>
            <a:r>
              <a:rPr lang="en-GB" dirty="0" smtClean="0">
                <a:latin typeface="Arial" panose="020B0604020202020204" pitchFamily="34" charset="0"/>
                <a:cs typeface="Arial" panose="020B0604020202020204" pitchFamily="34" charset="0"/>
              </a:rPr>
              <a:t>Community Venues</a:t>
            </a:r>
          </a:p>
          <a:p>
            <a:pPr>
              <a:lnSpc>
                <a:spcPct val="120000"/>
              </a:lnSpc>
            </a:pPr>
            <a:r>
              <a:rPr lang="en-GB" dirty="0" smtClean="0">
                <a:latin typeface="Arial" panose="020B0604020202020204" pitchFamily="34" charset="0"/>
                <a:cs typeface="Arial" panose="020B0604020202020204" pitchFamily="34" charset="0"/>
              </a:rPr>
              <a:t>We also facilitated focus groups with specific communities within the BAME communities. We engaged with over 50 community members this way who were representative of various different religions.</a:t>
            </a:r>
          </a:p>
          <a:p>
            <a:pPr>
              <a:lnSpc>
                <a:spcPct val="120000"/>
              </a:lnSpc>
            </a:pPr>
            <a:r>
              <a:rPr lang="en-GB" dirty="0" smtClean="0">
                <a:latin typeface="Arial" panose="020B0604020202020204" pitchFamily="34" charset="0"/>
                <a:cs typeface="Arial" panose="020B0604020202020204" pitchFamily="34" charset="0"/>
              </a:rPr>
              <a:t>Throughout this initial project we also recruited for an Involvement Group to work with St Gemma’s Hospice on:</a:t>
            </a:r>
          </a:p>
          <a:p>
            <a:pPr lvl="1">
              <a:lnSpc>
                <a:spcPct val="120000"/>
              </a:lnSpc>
            </a:pPr>
            <a:r>
              <a:rPr lang="en-GB" dirty="0" smtClean="0">
                <a:latin typeface="Arial" panose="020B0604020202020204" pitchFamily="34" charset="0"/>
                <a:cs typeface="Arial" panose="020B0604020202020204" pitchFamily="34" charset="0"/>
              </a:rPr>
              <a:t>Implementing the recommendations</a:t>
            </a:r>
          </a:p>
          <a:p>
            <a:pPr lvl="1">
              <a:lnSpc>
                <a:spcPct val="120000"/>
              </a:lnSpc>
            </a:pPr>
            <a:r>
              <a:rPr lang="en-GB" dirty="0" smtClean="0">
                <a:latin typeface="Arial" panose="020B0604020202020204" pitchFamily="34" charset="0"/>
                <a:cs typeface="Arial" panose="020B0604020202020204" pitchFamily="34" charset="0"/>
              </a:rPr>
              <a:t>Improving communication between St Gemma’s Hospice and local BAME community </a:t>
            </a:r>
            <a:r>
              <a:rPr lang="en-GB" dirty="0" smtClean="0">
                <a:latin typeface="Arial" panose="020B0604020202020204" pitchFamily="34" charset="0"/>
                <a:cs typeface="Arial" panose="020B0604020202020204" pitchFamily="34" charset="0"/>
              </a:rPr>
              <a:t>members</a:t>
            </a:r>
            <a:endParaRPr lang="en-GB"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t="11187" b="5330"/>
          <a:stretch/>
        </p:blipFill>
        <p:spPr>
          <a:xfrm>
            <a:off x="41200" y="6064408"/>
            <a:ext cx="1452747" cy="761396"/>
          </a:xfrm>
          <a:prstGeom prst="rect">
            <a:avLst/>
          </a:prstGeom>
        </p:spPr>
      </p:pic>
      <p:pic>
        <p:nvPicPr>
          <p:cNvPr id="1026" name="Picture 2" descr="Image result for yorkshire bank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417" y="6005893"/>
            <a:ext cx="819911" cy="8199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9835996" y="6227658"/>
            <a:ext cx="2304488" cy="585267"/>
          </a:xfrm>
          <a:prstGeom prst="rect">
            <a:avLst/>
          </a:prstGeom>
        </p:spPr>
      </p:pic>
    </p:spTree>
    <p:extLst>
      <p:ext uri="{BB962C8B-B14F-4D97-AF65-F5344CB8AC3E}">
        <p14:creationId xmlns:p14="http://schemas.microsoft.com/office/powerpoint/2010/main" val="3374490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73" y="218941"/>
            <a:ext cx="10515600" cy="1008108"/>
          </a:xfrm>
        </p:spPr>
        <p:txBody>
          <a:bodyPr>
            <a:normAutofit fontScale="90000"/>
          </a:bodyPr>
          <a:lstStyle/>
          <a:p>
            <a:pPr algn="ctr"/>
            <a:r>
              <a:rPr lang="en-GB" sz="4000" b="1" dirty="0" smtClean="0">
                <a:latin typeface="Arial" panose="020B0604020202020204" pitchFamily="34" charset="0"/>
                <a:cs typeface="Arial" panose="020B0604020202020204" pitchFamily="34" charset="0"/>
              </a:rPr>
              <a:t>St Gemma’s Hospice Steering </a:t>
            </a:r>
            <a:r>
              <a:rPr lang="en-GB" sz="4000" b="1" dirty="0" smtClean="0">
                <a:latin typeface="Arial" panose="020B0604020202020204" pitchFamily="34" charset="0"/>
                <a:cs typeface="Arial" panose="020B0604020202020204" pitchFamily="34" charset="0"/>
              </a:rPr>
              <a:t>Group – Impacts </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519" y="1227050"/>
            <a:ext cx="11359166" cy="4837358"/>
          </a:xfrm>
        </p:spPr>
        <p:txBody>
          <a:bodyPr>
            <a:normAutofit lnSpcReduction="10000"/>
          </a:bodyPr>
          <a:lstStyle/>
          <a:p>
            <a:pPr>
              <a:lnSpc>
                <a:spcPct val="120000"/>
              </a:lnSpc>
            </a:pPr>
            <a:r>
              <a:rPr lang="en-GB" dirty="0" smtClean="0">
                <a:latin typeface="Arial" panose="020B0604020202020204" pitchFamily="34" charset="0"/>
                <a:cs typeface="Arial" panose="020B0604020202020204" pitchFamily="34" charset="0"/>
              </a:rPr>
              <a:t>Over </a:t>
            </a:r>
            <a:r>
              <a:rPr lang="en-GB" dirty="0" smtClean="0">
                <a:latin typeface="Arial" panose="020B0604020202020204" pitchFamily="34" charset="0"/>
                <a:cs typeface="Arial" panose="020B0604020202020204" pitchFamily="34" charset="0"/>
              </a:rPr>
              <a:t>two years later the Involvement Group continues to be supported by LIP to meet with St Gemma’s staff and continue to improve the service offer of the hospice.</a:t>
            </a:r>
          </a:p>
          <a:p>
            <a:pPr>
              <a:lnSpc>
                <a:spcPct val="120000"/>
              </a:lnSpc>
            </a:pPr>
            <a:r>
              <a:rPr lang="en-GB" dirty="0" smtClean="0">
                <a:latin typeface="Arial" panose="020B0604020202020204" pitchFamily="34" charset="0"/>
                <a:cs typeface="Arial" panose="020B0604020202020204" pitchFamily="34" charset="0"/>
              </a:rPr>
              <a:t>Last month, we also held a very successful event at St Gemma’s, in partnership with Yorkshire Bank, with around 40 community members to discuss how to increase the reach of St Gemma’s and their services</a:t>
            </a:r>
            <a:r>
              <a:rPr lang="en-GB" dirty="0" smtClean="0">
                <a:latin typeface="Arial" panose="020B0604020202020204" pitchFamily="34" charset="0"/>
                <a:cs typeface="Arial" panose="020B0604020202020204" pitchFamily="34" charset="0"/>
              </a:rPr>
              <a:t>.</a:t>
            </a:r>
          </a:p>
          <a:p>
            <a:pPr>
              <a:lnSpc>
                <a:spcPct val="120000"/>
              </a:lnSpc>
            </a:pPr>
            <a:r>
              <a:rPr lang="en-GB" dirty="0" smtClean="0">
                <a:latin typeface="Arial" panose="020B0604020202020204" pitchFamily="34" charset="0"/>
                <a:cs typeface="Arial" panose="020B0604020202020204" pitchFamily="34" charset="0"/>
              </a:rPr>
              <a:t>People have impact on policy and practice working with the leadership team.</a:t>
            </a:r>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t="11187" b="5330"/>
          <a:stretch/>
        </p:blipFill>
        <p:spPr>
          <a:xfrm>
            <a:off x="41200" y="6064408"/>
            <a:ext cx="1452747" cy="761396"/>
          </a:xfrm>
          <a:prstGeom prst="rect">
            <a:avLst/>
          </a:prstGeom>
        </p:spPr>
      </p:pic>
      <p:pic>
        <p:nvPicPr>
          <p:cNvPr id="1026" name="Picture 2" descr="Image result for yorkshire bank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417" y="6005893"/>
            <a:ext cx="819911" cy="8199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9838078" y="6223981"/>
            <a:ext cx="2302406" cy="582503"/>
          </a:xfrm>
          <a:prstGeom prst="rect">
            <a:avLst/>
          </a:prstGeom>
        </p:spPr>
      </p:pic>
    </p:spTree>
    <p:extLst>
      <p:ext uri="{BB962C8B-B14F-4D97-AF65-F5344CB8AC3E}">
        <p14:creationId xmlns:p14="http://schemas.microsoft.com/office/powerpoint/2010/main" val="4059043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Arial" panose="020B0604020202020204" pitchFamily="34" charset="0"/>
                <a:cs typeface="Arial" panose="020B0604020202020204" pitchFamily="34" charset="0"/>
              </a:rPr>
              <a:t>Considerations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GB" dirty="0" smtClean="0">
                <a:latin typeface="Arial" panose="020B0604020202020204" pitchFamily="34" charset="0"/>
                <a:cs typeface="Arial" panose="020B0604020202020204" pitchFamily="34" charset="0"/>
              </a:rPr>
              <a:t>Patient experience can only be better if patients are involved in decisions.</a:t>
            </a:r>
          </a:p>
          <a:p>
            <a:r>
              <a:rPr lang="en-GB" dirty="0" smtClean="0">
                <a:latin typeface="Arial" panose="020B0604020202020204" pitchFamily="34" charset="0"/>
                <a:cs typeface="Arial" panose="020B0604020202020204" pitchFamily="34" charset="0"/>
              </a:rPr>
              <a:t>“No decision without me about me.”</a:t>
            </a:r>
          </a:p>
          <a:p>
            <a:r>
              <a:rPr lang="en-GB" dirty="0" smtClean="0">
                <a:latin typeface="Arial" panose="020B0604020202020204" pitchFamily="34" charset="0"/>
                <a:cs typeface="Arial" panose="020B0604020202020204" pitchFamily="34" charset="0"/>
              </a:rPr>
              <a:t>The use of independent third sector organisations is important as they have the trust and can deliver on your behalf.</a:t>
            </a:r>
          </a:p>
          <a:p>
            <a:r>
              <a:rPr lang="en-GB" dirty="0" smtClean="0">
                <a:latin typeface="Arial" panose="020B0604020202020204" pitchFamily="34" charset="0"/>
                <a:cs typeface="Arial" panose="020B0604020202020204" pitchFamily="34" charset="0"/>
              </a:rPr>
              <a:t>Do the staff have the expertise to deliver on community engagement e.g. at LIP our team is representative of the community?</a:t>
            </a:r>
          </a:p>
          <a:p>
            <a:r>
              <a:rPr lang="en-GB" dirty="0" smtClean="0">
                <a:latin typeface="Arial" panose="020B0604020202020204" pitchFamily="34" charset="0"/>
                <a:cs typeface="Arial" panose="020B0604020202020204" pitchFamily="34" charset="0"/>
              </a:rPr>
              <a:t>How do you co-produce your redesign programmes with people at the centre?</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835996" y="6221217"/>
            <a:ext cx="2304488" cy="585267"/>
          </a:xfrm>
          <a:prstGeom prst="rect">
            <a:avLst/>
          </a:prstGeom>
        </p:spPr>
      </p:pic>
    </p:spTree>
    <p:extLst>
      <p:ext uri="{BB962C8B-B14F-4D97-AF65-F5344CB8AC3E}">
        <p14:creationId xmlns:p14="http://schemas.microsoft.com/office/powerpoint/2010/main" val="82820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21666"/>
            <a:ext cx="12192000" cy="2387600"/>
          </a:xfrm>
        </p:spPr>
        <p:txBody>
          <a:bodyPr>
            <a:normAutofit/>
          </a:bodyPr>
          <a:lstStyle/>
          <a:p>
            <a:r>
              <a:rPr lang="en-GB" sz="3800" b="1" dirty="0" smtClean="0">
                <a:latin typeface="Arial" panose="020B0604020202020204" pitchFamily="34" charset="0"/>
                <a:cs typeface="Arial" panose="020B0604020202020204" pitchFamily="34" charset="0"/>
              </a:rPr>
              <a:t>Sharing Good Practice – Engaging with the Public</a:t>
            </a:r>
            <a:r>
              <a:rPr lang="en-GB" sz="3800" dirty="0" smtClean="0">
                <a:latin typeface="Arial" panose="020B0604020202020204" pitchFamily="34" charset="0"/>
                <a:cs typeface="Arial" panose="020B0604020202020204" pitchFamily="34" charset="0"/>
              </a:rPr>
              <a:t/>
            </a:r>
            <a:br>
              <a:rPr lang="en-GB" sz="3800" dirty="0" smtClean="0">
                <a:latin typeface="Arial" panose="020B0604020202020204" pitchFamily="34" charset="0"/>
                <a:cs typeface="Arial" panose="020B0604020202020204" pitchFamily="34" charset="0"/>
              </a:rPr>
            </a:br>
            <a:r>
              <a:rPr lang="en-GB" sz="3800" dirty="0" smtClean="0">
                <a:latin typeface="Arial" panose="020B0604020202020204" pitchFamily="34" charset="0"/>
                <a:cs typeface="Arial" panose="020B0604020202020204" pitchFamily="34" charset="0"/>
              </a:rPr>
              <a:t>by Leeds Involving People</a:t>
            </a:r>
            <a:endParaRPr lang="en-GB" sz="3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3336998"/>
            <a:ext cx="9144000" cy="1655762"/>
          </a:xfrm>
        </p:spPr>
        <p:txBody>
          <a:bodyPr/>
          <a:lstStyle/>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801" t="18663" r="9793"/>
          <a:stretch/>
        </p:blipFill>
        <p:spPr>
          <a:xfrm>
            <a:off x="321971" y="270456"/>
            <a:ext cx="3219719" cy="2273121"/>
          </a:xfrm>
          <a:prstGeom prst="roundRect">
            <a:avLst/>
          </a:prstGeom>
          <a:ln w="57150">
            <a:solidFill>
              <a:srgbClr val="2C5594"/>
            </a:solidFill>
          </a:ln>
        </p:spPr>
      </p:pic>
      <p:sp>
        <p:nvSpPr>
          <p:cNvPr id="6" name="Rounded Rectangle 5"/>
          <p:cNvSpPr/>
          <p:nvPr/>
        </p:nvSpPr>
        <p:spPr>
          <a:xfrm>
            <a:off x="502630" y="2169441"/>
            <a:ext cx="2858400" cy="420174"/>
          </a:xfrm>
          <a:prstGeom prst="roundRect">
            <a:avLst/>
          </a:prstGeom>
          <a:solidFill>
            <a:schemeClr val="bg1"/>
          </a:solidFill>
          <a:ln w="57150">
            <a:solidFill>
              <a:srgbClr val="2C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smtClean="0">
                <a:solidFill>
                  <a:srgbClr val="2C5594"/>
                </a:solidFill>
                <a:latin typeface="Arial" panose="020B0604020202020204" pitchFamily="34" charset="0"/>
                <a:cs typeface="Arial" panose="020B0604020202020204" pitchFamily="34" charset="0"/>
              </a:rPr>
              <a:t>Barnsley Deaf Community</a:t>
            </a:r>
            <a:endParaRPr lang="en-GB" sz="1700" dirty="0">
              <a:solidFill>
                <a:srgbClr val="2C5594"/>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srcRect l="22500" t="13897" r="23152" b="18698"/>
          <a:stretch/>
        </p:blipFill>
        <p:spPr>
          <a:xfrm>
            <a:off x="4505939" y="270456"/>
            <a:ext cx="3257642" cy="2271600"/>
          </a:xfrm>
          <a:prstGeom prst="roundRect">
            <a:avLst/>
          </a:prstGeom>
          <a:ln w="57150">
            <a:solidFill>
              <a:srgbClr val="2C5594"/>
            </a:solidFill>
          </a:ln>
        </p:spPr>
      </p:pic>
      <p:sp>
        <p:nvSpPr>
          <p:cNvPr id="9" name="Rounded Rectangle 8"/>
          <p:cNvSpPr/>
          <p:nvPr/>
        </p:nvSpPr>
        <p:spPr>
          <a:xfrm>
            <a:off x="4705560" y="2153137"/>
            <a:ext cx="2858400" cy="420174"/>
          </a:xfrm>
          <a:prstGeom prst="roundRect">
            <a:avLst/>
          </a:prstGeom>
          <a:solidFill>
            <a:schemeClr val="bg1"/>
          </a:solidFill>
          <a:ln w="57150">
            <a:solidFill>
              <a:srgbClr val="2C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smtClean="0">
                <a:solidFill>
                  <a:srgbClr val="2C5594"/>
                </a:solidFill>
                <a:latin typeface="Arial" panose="020B0604020202020204" pitchFamily="34" charset="0"/>
                <a:cs typeface="Arial" panose="020B0604020202020204" pitchFamily="34" charset="0"/>
              </a:rPr>
              <a:t>Connecting Leeds</a:t>
            </a:r>
            <a:endParaRPr lang="en-GB" sz="1700" dirty="0">
              <a:solidFill>
                <a:srgbClr val="2C5594"/>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4"/>
          <a:srcRect t="5542"/>
          <a:stretch/>
        </p:blipFill>
        <p:spPr>
          <a:xfrm>
            <a:off x="8703273" y="242195"/>
            <a:ext cx="3206513" cy="2271600"/>
          </a:xfrm>
          <a:prstGeom prst="roundRect">
            <a:avLst/>
          </a:prstGeom>
          <a:ln w="57150">
            <a:solidFill>
              <a:srgbClr val="2C5594"/>
            </a:solidFill>
          </a:ln>
        </p:spPr>
      </p:pic>
      <p:sp>
        <p:nvSpPr>
          <p:cNvPr id="11" name="Rounded Rectangle 10"/>
          <p:cNvSpPr/>
          <p:nvPr/>
        </p:nvSpPr>
        <p:spPr>
          <a:xfrm>
            <a:off x="8913359" y="2128332"/>
            <a:ext cx="2858400" cy="420174"/>
          </a:xfrm>
          <a:prstGeom prst="roundRect">
            <a:avLst/>
          </a:prstGeom>
          <a:solidFill>
            <a:schemeClr val="bg1"/>
          </a:solidFill>
          <a:ln w="57150">
            <a:solidFill>
              <a:srgbClr val="2C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smtClean="0">
                <a:solidFill>
                  <a:srgbClr val="2C5594"/>
                </a:solidFill>
                <a:latin typeface="Arial" panose="020B0604020202020204" pitchFamily="34" charset="0"/>
                <a:cs typeface="Arial" panose="020B0604020202020204" pitchFamily="34" charset="0"/>
              </a:rPr>
              <a:t>LIP Board</a:t>
            </a:r>
            <a:endParaRPr lang="en-GB" sz="1700" dirty="0">
              <a:solidFill>
                <a:srgbClr val="2C5594"/>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251" r="3241"/>
          <a:stretch/>
        </p:blipFill>
        <p:spPr>
          <a:xfrm>
            <a:off x="252722" y="2721160"/>
            <a:ext cx="3220278" cy="2271600"/>
          </a:xfrm>
          <a:prstGeom prst="roundRect">
            <a:avLst/>
          </a:prstGeom>
          <a:ln w="57150">
            <a:solidFill>
              <a:srgbClr val="2C5594"/>
            </a:solidFill>
          </a:ln>
        </p:spPr>
      </p:pic>
      <p:sp>
        <p:nvSpPr>
          <p:cNvPr id="13" name="Rounded Rectangle 12"/>
          <p:cNvSpPr/>
          <p:nvPr/>
        </p:nvSpPr>
        <p:spPr>
          <a:xfrm>
            <a:off x="433661" y="4664661"/>
            <a:ext cx="2858400" cy="420174"/>
          </a:xfrm>
          <a:prstGeom prst="roundRect">
            <a:avLst/>
          </a:prstGeom>
          <a:solidFill>
            <a:schemeClr val="bg1"/>
          </a:solidFill>
          <a:ln w="57150">
            <a:solidFill>
              <a:srgbClr val="2C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smtClean="0">
                <a:solidFill>
                  <a:srgbClr val="2C5594"/>
                </a:solidFill>
                <a:latin typeface="Arial" panose="020B0604020202020204" pitchFamily="34" charset="0"/>
                <a:cs typeface="Arial" panose="020B0604020202020204" pitchFamily="34" charset="0"/>
              </a:rPr>
              <a:t>St Gemma’s Group</a:t>
            </a:r>
            <a:endParaRPr lang="en-GB" sz="1700" dirty="0">
              <a:solidFill>
                <a:srgbClr val="2C5594"/>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1945" r="3158"/>
          <a:stretch/>
        </p:blipFill>
        <p:spPr>
          <a:xfrm>
            <a:off x="4517995" y="2729654"/>
            <a:ext cx="3233530" cy="2271600"/>
          </a:xfrm>
          <a:prstGeom prst="roundRect">
            <a:avLst/>
          </a:prstGeom>
          <a:ln w="57150">
            <a:solidFill>
              <a:srgbClr val="2C5594"/>
            </a:solidFill>
          </a:ln>
        </p:spPr>
      </p:pic>
      <p:sp>
        <p:nvSpPr>
          <p:cNvPr id="15" name="Rounded Rectangle 14"/>
          <p:cNvSpPr/>
          <p:nvPr/>
        </p:nvSpPr>
        <p:spPr>
          <a:xfrm>
            <a:off x="4744278" y="4664661"/>
            <a:ext cx="2858400" cy="420174"/>
          </a:xfrm>
          <a:prstGeom prst="roundRect">
            <a:avLst/>
          </a:prstGeom>
          <a:solidFill>
            <a:schemeClr val="bg1"/>
          </a:solidFill>
          <a:ln w="57150">
            <a:solidFill>
              <a:srgbClr val="2C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smtClean="0">
                <a:solidFill>
                  <a:srgbClr val="2C5594"/>
                </a:solidFill>
                <a:latin typeface="Arial" panose="020B0604020202020204" pitchFamily="34" charset="0"/>
                <a:cs typeface="Arial" panose="020B0604020202020204" pitchFamily="34" charset="0"/>
              </a:rPr>
              <a:t>LIP AGM</a:t>
            </a:r>
            <a:endParaRPr lang="en-GB" sz="1700" dirty="0">
              <a:solidFill>
                <a:srgbClr val="2C5594"/>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18171" t="11934" r="11970" b="97"/>
          <a:stretch/>
        </p:blipFill>
        <p:spPr>
          <a:xfrm rot="10800000">
            <a:off x="8703273" y="2729654"/>
            <a:ext cx="3207022" cy="2271600"/>
          </a:xfrm>
          <a:prstGeom prst="roundRect">
            <a:avLst/>
          </a:prstGeom>
          <a:ln w="57150">
            <a:solidFill>
              <a:srgbClr val="2C5594"/>
            </a:solidFill>
          </a:ln>
        </p:spPr>
      </p:pic>
      <p:sp>
        <p:nvSpPr>
          <p:cNvPr id="17" name="Rounded Rectangle 16"/>
          <p:cNvSpPr/>
          <p:nvPr/>
        </p:nvSpPr>
        <p:spPr>
          <a:xfrm>
            <a:off x="8913359" y="4618624"/>
            <a:ext cx="2858400" cy="420174"/>
          </a:xfrm>
          <a:prstGeom prst="roundRect">
            <a:avLst/>
          </a:prstGeom>
          <a:solidFill>
            <a:schemeClr val="bg1"/>
          </a:solidFill>
          <a:ln w="57150">
            <a:solidFill>
              <a:srgbClr val="2C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smtClean="0">
                <a:solidFill>
                  <a:srgbClr val="2C5594"/>
                </a:solidFill>
                <a:latin typeface="Arial" panose="020B0604020202020204" pitchFamily="34" charset="0"/>
                <a:cs typeface="Arial" panose="020B0604020202020204" pitchFamily="34" charset="0"/>
              </a:rPr>
              <a:t>Access Group (AUAG)</a:t>
            </a:r>
            <a:endParaRPr lang="en-GB" sz="1700" dirty="0">
              <a:solidFill>
                <a:srgbClr val="2C5594"/>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stretch>
            <a:fillRect/>
          </a:stretch>
        </p:blipFill>
        <p:spPr>
          <a:xfrm>
            <a:off x="9838078" y="6232105"/>
            <a:ext cx="2302406" cy="582503"/>
          </a:xfrm>
          <a:prstGeom prst="rect">
            <a:avLst/>
          </a:prstGeom>
        </p:spPr>
      </p:pic>
    </p:spTree>
    <p:extLst>
      <p:ext uri="{BB962C8B-B14F-4D97-AF65-F5344CB8AC3E}">
        <p14:creationId xmlns:p14="http://schemas.microsoft.com/office/powerpoint/2010/main" val="3785288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1" grpId="0" animBg="1"/>
      <p:bldP spid="13" grpId="0" animBg="1"/>
      <p:bldP spid="15"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Arial" panose="020B0604020202020204" pitchFamily="34" charset="0"/>
                <a:cs typeface="Arial" panose="020B0604020202020204" pitchFamily="34" charset="0"/>
              </a:rPr>
              <a:t>Our Funders/Sponsors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dirty="0" smtClean="0">
                <a:latin typeface="Arial" panose="020B0604020202020204" pitchFamily="34" charset="0"/>
                <a:cs typeface="Arial" panose="020B0604020202020204" pitchFamily="34" charset="0"/>
              </a:rPr>
              <a:t>We would like to thank our funders, partners and sponsors for all that they do.</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835996" y="6221217"/>
            <a:ext cx="2304488" cy="585267"/>
          </a:xfrm>
          <a:prstGeom prst="rect">
            <a:avLst/>
          </a:prstGeom>
        </p:spPr>
      </p:pic>
      <p:pic>
        <p:nvPicPr>
          <p:cNvPr id="7170" name="Picture 2" descr="Image result for BARNSLEY city council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6824" y="4377788"/>
            <a:ext cx="274478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71" name="Picture 3" descr="Image result for leeds beckett logo"/>
          <p:cNvPicPr>
            <a:picLocks noChangeAspect="1" noChangeArrowheads="1"/>
          </p:cNvPicPr>
          <p:nvPr/>
        </p:nvPicPr>
        <p:blipFill>
          <a:blip r:embed="rId4" cstate="print">
            <a:extLst>
              <a:ext uri="{28A0092B-C50C-407E-A947-70E740481C1C}">
                <a14:useLocalDpi xmlns:a14="http://schemas.microsoft.com/office/drawing/2010/main" val="0"/>
              </a:ext>
            </a:extLst>
          </a:blip>
          <a:srcRect b="14885"/>
          <a:stretch>
            <a:fillRect/>
          </a:stretch>
        </p:blipFill>
        <p:spPr bwMode="auto">
          <a:xfrm>
            <a:off x="1916203" y="3725862"/>
            <a:ext cx="11334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72" name="Picture 4" descr="Image result for nhs leeds commissioning group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5163" y="2938948"/>
            <a:ext cx="217328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73" name="Picture 5" descr="Image result for leeds city council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2673" y="2802407"/>
            <a:ext cx="229076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7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11061" y="3725862"/>
            <a:ext cx="1089025" cy="671512"/>
          </a:xfrm>
          <a:prstGeom prst="rect">
            <a:avLst/>
          </a:prstGeom>
          <a:noFill/>
          <a:ln>
            <a:noFill/>
          </a:ln>
          <a:effectLst/>
          <a:extLst>
            <a:ext uri="{909E8E84-426E-40DD-AFC4-6F175D3DCCD1}">
              <a14:hiddenFill xmlns:a14="http://schemas.microsoft.com/office/drawing/2010/main">
                <a:solidFill>
                  <a:srgbClr val="5D94B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75" name="Picture 7" descr="Image result for age uk time to shin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8943" y="5029873"/>
            <a:ext cx="7937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76" name="Picture 8"/>
          <p:cNvPicPr>
            <a:picLocks noChangeAspect="1" noChangeArrowheads="1"/>
          </p:cNvPicPr>
          <p:nvPr/>
        </p:nvPicPr>
        <p:blipFill>
          <a:blip r:embed="rId9">
            <a:extLst>
              <a:ext uri="{28A0092B-C50C-407E-A947-70E740481C1C}">
                <a14:useLocalDpi xmlns:a14="http://schemas.microsoft.com/office/drawing/2010/main" val="0"/>
              </a:ext>
            </a:extLst>
          </a:blip>
          <a:srcRect t="12897"/>
          <a:stretch>
            <a:fillRect/>
          </a:stretch>
        </p:blipFill>
        <p:spPr bwMode="auto">
          <a:xfrm>
            <a:off x="10355519" y="2950853"/>
            <a:ext cx="1362075" cy="612775"/>
          </a:xfrm>
          <a:prstGeom prst="rect">
            <a:avLst/>
          </a:prstGeom>
          <a:noFill/>
          <a:ln>
            <a:noFill/>
          </a:ln>
          <a:effectLst/>
          <a:extLst>
            <a:ext uri="{909E8E84-426E-40DD-AFC4-6F175D3DCCD1}">
              <a14:hiddenFill xmlns:a14="http://schemas.microsoft.com/office/drawing/2010/main">
                <a:solidFill>
                  <a:srgbClr val="5D94B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77" name="Picture 9" descr="Image result for leeds university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0774" y="3629719"/>
            <a:ext cx="168433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78" name="Picture 10" descr="Image result for care quality commision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87132" y="4216174"/>
            <a:ext cx="1723286" cy="56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79"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46456" y="2856391"/>
            <a:ext cx="1020763" cy="796925"/>
          </a:xfrm>
          <a:prstGeom prst="rect">
            <a:avLst/>
          </a:prstGeom>
          <a:noFill/>
          <a:ln>
            <a:noFill/>
          </a:ln>
          <a:effectLst/>
          <a:extLst>
            <a:ext uri="{909E8E84-426E-40DD-AFC4-6F175D3DCCD1}">
              <a14:hiddenFill xmlns:a14="http://schemas.microsoft.com/office/drawing/2010/main">
                <a:solidFill>
                  <a:srgbClr val="5D94B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80" name="Picture 12"/>
          <p:cNvPicPr>
            <a:picLocks noChangeAspect="1" noChangeArrowheads="1"/>
          </p:cNvPicPr>
          <p:nvPr/>
        </p:nvPicPr>
        <p:blipFill>
          <a:blip r:embed="rId13">
            <a:extLst>
              <a:ext uri="{28A0092B-C50C-407E-A947-70E740481C1C}">
                <a14:useLocalDpi xmlns:a14="http://schemas.microsoft.com/office/drawing/2010/main" val="0"/>
              </a:ext>
            </a:extLst>
          </a:blip>
          <a:srcRect l="7787" t="16187" r="78647" b="68903"/>
          <a:stretch>
            <a:fillRect/>
          </a:stretch>
        </p:blipFill>
        <p:spPr bwMode="auto">
          <a:xfrm>
            <a:off x="2577989" y="5975686"/>
            <a:ext cx="927796" cy="574574"/>
          </a:xfrm>
          <a:prstGeom prst="rect">
            <a:avLst/>
          </a:prstGeom>
          <a:noFill/>
          <a:ln>
            <a:noFill/>
          </a:ln>
          <a:effectLst/>
          <a:extLst>
            <a:ext uri="{909E8E84-426E-40DD-AFC4-6F175D3DCCD1}">
              <a14:hiddenFill xmlns:a14="http://schemas.microsoft.com/office/drawing/2010/main">
                <a:solidFill>
                  <a:srgbClr val="5D94B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81" name="irc_mi" descr="Berneslai-Homes-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40989" y="5316013"/>
            <a:ext cx="966788" cy="96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2" name="Picture 14" descr="South-Yorkshire-Fire-and-Rescue-Logo[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5636" y="5183087"/>
            <a:ext cx="1749425" cy="696912"/>
          </a:xfrm>
          <a:prstGeom prst="rect">
            <a:avLst/>
          </a:prstGeom>
          <a:noFill/>
          <a:ln>
            <a:noFill/>
          </a:ln>
          <a:effectLst/>
          <a:extLst>
            <a:ext uri="{909E8E84-426E-40DD-AFC4-6F175D3DCCD1}">
              <a14:hiddenFill xmlns:a14="http://schemas.microsoft.com/office/drawing/2010/main">
                <a:solidFill>
                  <a:srgbClr val="5D94B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83" name="Picture 15" descr="barnsley-college_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30003" y="4968795"/>
            <a:ext cx="877888"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4" name="Picture 16" descr="BH_small[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02423" y="5165391"/>
            <a:ext cx="1400175" cy="557212"/>
          </a:xfrm>
          <a:prstGeom prst="rect">
            <a:avLst/>
          </a:prstGeom>
          <a:noFill/>
          <a:ln>
            <a:noFill/>
          </a:ln>
          <a:effectLst/>
          <a:extLst>
            <a:ext uri="{909E8E84-426E-40DD-AFC4-6F175D3DCCD1}">
              <a14:hiddenFill xmlns:a14="http://schemas.microsoft.com/office/drawing/2010/main">
                <a:solidFill>
                  <a:srgbClr val="5D94B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85" name="Picture 17" descr="south-yorkshire[1]"/>
          <p:cNvPicPr>
            <a:picLocks noChangeAspect="1" noChangeArrowheads="1"/>
          </p:cNvPicPr>
          <p:nvPr/>
        </p:nvPicPr>
        <p:blipFill>
          <a:blip r:embed="rId18">
            <a:extLst>
              <a:ext uri="{28A0092B-C50C-407E-A947-70E740481C1C}">
                <a14:useLocalDpi xmlns:a14="http://schemas.microsoft.com/office/drawing/2010/main" val="0"/>
              </a:ext>
            </a:extLst>
          </a:blip>
          <a:srcRect t="8647" b="15134"/>
          <a:stretch>
            <a:fillRect/>
          </a:stretch>
        </p:blipFill>
        <p:spPr bwMode="auto">
          <a:xfrm>
            <a:off x="4907506" y="5918230"/>
            <a:ext cx="1588312" cy="607955"/>
          </a:xfrm>
          <a:prstGeom prst="rect">
            <a:avLst/>
          </a:prstGeom>
          <a:noFill/>
          <a:ln>
            <a:noFill/>
          </a:ln>
          <a:effectLst/>
          <a:extLst>
            <a:ext uri="{909E8E84-426E-40DD-AFC4-6F175D3DCCD1}">
              <a14:hiddenFill xmlns:a14="http://schemas.microsoft.com/office/drawing/2010/main">
                <a:solidFill>
                  <a:srgbClr val="5D94B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86" name="Picture 18" descr="Image result for wsp"/>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270129" y="4663281"/>
            <a:ext cx="12985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87" name="Picture 19" descr="Image result for asda"/>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734918" y="3643993"/>
            <a:ext cx="97631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88" name="Picture 20" descr="Image result for morrisons"/>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699392" y="2825268"/>
            <a:ext cx="1047365" cy="53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89" name="Picture 21" descr="Image result for leeds teaching hospital trust"/>
          <p:cNvPicPr>
            <a:picLocks noChangeAspect="1" noChangeArrowheads="1"/>
          </p:cNvPicPr>
          <p:nvPr/>
        </p:nvPicPr>
        <p:blipFill>
          <a:blip r:embed="rId22" cstate="print">
            <a:extLst>
              <a:ext uri="{28A0092B-C50C-407E-A947-70E740481C1C}">
                <a14:useLocalDpi xmlns:a14="http://schemas.microsoft.com/office/drawing/2010/main" val="0"/>
              </a:ext>
            </a:extLst>
          </a:blip>
          <a:srcRect t="26109" b="26109"/>
          <a:stretch>
            <a:fillRect/>
          </a:stretch>
        </p:blipFill>
        <p:spPr bwMode="auto">
          <a:xfrm>
            <a:off x="7150024" y="2900362"/>
            <a:ext cx="138271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90" name="Picture 22" descr="Image result for royal armouries logo"/>
          <p:cNvPicPr>
            <a:picLocks noChangeAspect="1" noChangeArrowheads="1"/>
          </p:cNvPicPr>
          <p:nvPr/>
        </p:nvPicPr>
        <p:blipFill>
          <a:blip r:embed="rId23">
            <a:extLst>
              <a:ext uri="{28A0092B-C50C-407E-A947-70E740481C1C}">
                <a14:useLocalDpi xmlns:a14="http://schemas.microsoft.com/office/drawing/2010/main" val="0"/>
              </a:ext>
            </a:extLst>
          </a:blip>
          <a:srcRect t="25211" b="28656"/>
          <a:stretch>
            <a:fillRect/>
          </a:stretch>
        </p:blipFill>
        <p:spPr bwMode="auto">
          <a:xfrm>
            <a:off x="235799" y="4511674"/>
            <a:ext cx="1689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91" name="Picture 23" descr="Image result for unity housi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046456" y="3926781"/>
            <a:ext cx="8620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92" name="Picture 24" descr="Yoozoom_Logo"/>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245198" y="4017269"/>
            <a:ext cx="124936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rotWithShape="1">
          <a:blip r:embed="rId26"/>
          <a:srcRect t="32000" b="35887"/>
          <a:stretch/>
        </p:blipFill>
        <p:spPr>
          <a:xfrm>
            <a:off x="434933" y="5965355"/>
            <a:ext cx="1983121" cy="636834"/>
          </a:xfrm>
          <a:prstGeom prst="rect">
            <a:avLst/>
          </a:prstGeom>
        </p:spPr>
      </p:pic>
      <p:pic>
        <p:nvPicPr>
          <p:cNvPr id="7194" name="Picture 26" descr="Image result for yorkshire bank logo"/>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61601" y="2809874"/>
            <a:ext cx="750888" cy="750888"/>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Image result for scope logo"/>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025713" y="3705648"/>
            <a:ext cx="1661391" cy="985759"/>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Image result for advonet"/>
          <p:cNvPicPr>
            <a:picLocks noChangeAspect="1" noChangeArrowheads="1"/>
          </p:cNvPicPr>
          <p:nvPr/>
        </p:nvPicPr>
        <p:blipFill rotWithShape="1">
          <a:blip r:embed="rId29">
            <a:extLst>
              <a:ext uri="{28A0092B-C50C-407E-A947-70E740481C1C}">
                <a14:useLocalDpi xmlns:a14="http://schemas.microsoft.com/office/drawing/2010/main" val="0"/>
              </a:ext>
            </a:extLst>
          </a:blip>
          <a:srcRect t="33127" b="34085"/>
          <a:stretch/>
        </p:blipFill>
        <p:spPr bwMode="auto">
          <a:xfrm>
            <a:off x="7025713" y="4836293"/>
            <a:ext cx="2010514" cy="65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437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2000"/>
                                        <p:tgtEl>
                                          <p:spTgt spid="7170"/>
                                        </p:tgtEl>
                                      </p:cBhvr>
                                    </p:animEffect>
                                    <p:anim calcmode="lin" valueType="num">
                                      <p:cBhvr>
                                        <p:cTn id="20" dur="2000" fill="hold"/>
                                        <p:tgtEl>
                                          <p:spTgt spid="7170"/>
                                        </p:tgtEl>
                                        <p:attrNameLst>
                                          <p:attrName>ppt_w</p:attrName>
                                        </p:attrNameLst>
                                      </p:cBhvr>
                                      <p:tavLst>
                                        <p:tav tm="0" fmla="#ppt_w*sin(2.5*pi*$)">
                                          <p:val>
                                            <p:fltVal val="0"/>
                                          </p:val>
                                        </p:tav>
                                        <p:tav tm="100000">
                                          <p:val>
                                            <p:fltVal val="1"/>
                                          </p:val>
                                        </p:tav>
                                      </p:tavLst>
                                    </p:anim>
                                    <p:anim calcmode="lin" valueType="num">
                                      <p:cBhvr>
                                        <p:cTn id="21" dur="2000" fill="hold"/>
                                        <p:tgtEl>
                                          <p:spTgt spid="7170"/>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7171"/>
                                        </p:tgtEl>
                                        <p:attrNameLst>
                                          <p:attrName>style.visibility</p:attrName>
                                        </p:attrNameLst>
                                      </p:cBhvr>
                                      <p:to>
                                        <p:strVal val="visible"/>
                                      </p:to>
                                    </p:set>
                                    <p:animEffect transition="in" filter="fade">
                                      <p:cBhvr>
                                        <p:cTn id="24" dur="2000"/>
                                        <p:tgtEl>
                                          <p:spTgt spid="7171"/>
                                        </p:tgtEl>
                                      </p:cBhvr>
                                    </p:animEffect>
                                    <p:anim calcmode="lin" valueType="num">
                                      <p:cBhvr>
                                        <p:cTn id="25" dur="2000" fill="hold"/>
                                        <p:tgtEl>
                                          <p:spTgt spid="7171"/>
                                        </p:tgtEl>
                                        <p:attrNameLst>
                                          <p:attrName>ppt_w</p:attrName>
                                        </p:attrNameLst>
                                      </p:cBhvr>
                                      <p:tavLst>
                                        <p:tav tm="0" fmla="#ppt_w*sin(2.5*pi*$)">
                                          <p:val>
                                            <p:fltVal val="0"/>
                                          </p:val>
                                        </p:tav>
                                        <p:tav tm="100000">
                                          <p:val>
                                            <p:fltVal val="1"/>
                                          </p:val>
                                        </p:tav>
                                      </p:tavLst>
                                    </p:anim>
                                    <p:anim calcmode="lin" valueType="num">
                                      <p:cBhvr>
                                        <p:cTn id="26" dur="2000" fill="hold"/>
                                        <p:tgtEl>
                                          <p:spTgt spid="7171"/>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fade">
                                      <p:cBhvr>
                                        <p:cTn id="29" dur="2000"/>
                                        <p:tgtEl>
                                          <p:spTgt spid="7172"/>
                                        </p:tgtEl>
                                      </p:cBhvr>
                                    </p:animEffect>
                                    <p:anim calcmode="lin" valueType="num">
                                      <p:cBhvr>
                                        <p:cTn id="30" dur="2000" fill="hold"/>
                                        <p:tgtEl>
                                          <p:spTgt spid="7172"/>
                                        </p:tgtEl>
                                        <p:attrNameLst>
                                          <p:attrName>ppt_w</p:attrName>
                                        </p:attrNameLst>
                                      </p:cBhvr>
                                      <p:tavLst>
                                        <p:tav tm="0" fmla="#ppt_w*sin(2.5*pi*$)">
                                          <p:val>
                                            <p:fltVal val="0"/>
                                          </p:val>
                                        </p:tav>
                                        <p:tav tm="100000">
                                          <p:val>
                                            <p:fltVal val="1"/>
                                          </p:val>
                                        </p:tav>
                                      </p:tavLst>
                                    </p:anim>
                                    <p:anim calcmode="lin" valueType="num">
                                      <p:cBhvr>
                                        <p:cTn id="31" dur="2000" fill="hold"/>
                                        <p:tgtEl>
                                          <p:spTgt spid="7172"/>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childTnLst>
                                    <p:set>
                                      <p:cBhvr>
                                        <p:cTn id="33" dur="1" fill="hold">
                                          <p:stCondLst>
                                            <p:cond delay="0"/>
                                          </p:stCondLst>
                                        </p:cTn>
                                        <p:tgtEl>
                                          <p:spTgt spid="7173"/>
                                        </p:tgtEl>
                                        <p:attrNameLst>
                                          <p:attrName>style.visibility</p:attrName>
                                        </p:attrNameLst>
                                      </p:cBhvr>
                                      <p:to>
                                        <p:strVal val="visible"/>
                                      </p:to>
                                    </p:set>
                                    <p:animEffect transition="in" filter="fade">
                                      <p:cBhvr>
                                        <p:cTn id="34" dur="2000"/>
                                        <p:tgtEl>
                                          <p:spTgt spid="7173"/>
                                        </p:tgtEl>
                                      </p:cBhvr>
                                    </p:animEffect>
                                    <p:anim calcmode="lin" valueType="num">
                                      <p:cBhvr>
                                        <p:cTn id="35" dur="2000" fill="hold"/>
                                        <p:tgtEl>
                                          <p:spTgt spid="7173"/>
                                        </p:tgtEl>
                                        <p:attrNameLst>
                                          <p:attrName>ppt_w</p:attrName>
                                        </p:attrNameLst>
                                      </p:cBhvr>
                                      <p:tavLst>
                                        <p:tav tm="0" fmla="#ppt_w*sin(2.5*pi*$)">
                                          <p:val>
                                            <p:fltVal val="0"/>
                                          </p:val>
                                        </p:tav>
                                        <p:tav tm="100000">
                                          <p:val>
                                            <p:fltVal val="1"/>
                                          </p:val>
                                        </p:tav>
                                      </p:tavLst>
                                    </p:anim>
                                    <p:anim calcmode="lin" valueType="num">
                                      <p:cBhvr>
                                        <p:cTn id="36" dur="2000" fill="hold"/>
                                        <p:tgtEl>
                                          <p:spTgt spid="7173"/>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7174"/>
                                        </p:tgtEl>
                                        <p:attrNameLst>
                                          <p:attrName>style.visibility</p:attrName>
                                        </p:attrNameLst>
                                      </p:cBhvr>
                                      <p:to>
                                        <p:strVal val="visible"/>
                                      </p:to>
                                    </p:set>
                                    <p:animEffect transition="in" filter="fade">
                                      <p:cBhvr>
                                        <p:cTn id="39" dur="2000"/>
                                        <p:tgtEl>
                                          <p:spTgt spid="7174"/>
                                        </p:tgtEl>
                                      </p:cBhvr>
                                    </p:animEffect>
                                    <p:anim calcmode="lin" valueType="num">
                                      <p:cBhvr>
                                        <p:cTn id="40" dur="2000" fill="hold"/>
                                        <p:tgtEl>
                                          <p:spTgt spid="7174"/>
                                        </p:tgtEl>
                                        <p:attrNameLst>
                                          <p:attrName>ppt_w</p:attrName>
                                        </p:attrNameLst>
                                      </p:cBhvr>
                                      <p:tavLst>
                                        <p:tav tm="0" fmla="#ppt_w*sin(2.5*pi*$)">
                                          <p:val>
                                            <p:fltVal val="0"/>
                                          </p:val>
                                        </p:tav>
                                        <p:tav tm="100000">
                                          <p:val>
                                            <p:fltVal val="1"/>
                                          </p:val>
                                        </p:tav>
                                      </p:tavLst>
                                    </p:anim>
                                    <p:anim calcmode="lin" valueType="num">
                                      <p:cBhvr>
                                        <p:cTn id="41" dur="2000" fill="hold"/>
                                        <p:tgtEl>
                                          <p:spTgt spid="7174"/>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7175"/>
                                        </p:tgtEl>
                                        <p:attrNameLst>
                                          <p:attrName>style.visibility</p:attrName>
                                        </p:attrNameLst>
                                      </p:cBhvr>
                                      <p:to>
                                        <p:strVal val="visible"/>
                                      </p:to>
                                    </p:set>
                                    <p:animEffect transition="in" filter="fade">
                                      <p:cBhvr>
                                        <p:cTn id="44" dur="2000"/>
                                        <p:tgtEl>
                                          <p:spTgt spid="7175"/>
                                        </p:tgtEl>
                                      </p:cBhvr>
                                    </p:animEffect>
                                    <p:anim calcmode="lin" valueType="num">
                                      <p:cBhvr>
                                        <p:cTn id="45" dur="2000" fill="hold"/>
                                        <p:tgtEl>
                                          <p:spTgt spid="7175"/>
                                        </p:tgtEl>
                                        <p:attrNameLst>
                                          <p:attrName>ppt_w</p:attrName>
                                        </p:attrNameLst>
                                      </p:cBhvr>
                                      <p:tavLst>
                                        <p:tav tm="0" fmla="#ppt_w*sin(2.5*pi*$)">
                                          <p:val>
                                            <p:fltVal val="0"/>
                                          </p:val>
                                        </p:tav>
                                        <p:tav tm="100000">
                                          <p:val>
                                            <p:fltVal val="1"/>
                                          </p:val>
                                        </p:tav>
                                      </p:tavLst>
                                    </p:anim>
                                    <p:anim calcmode="lin" valueType="num">
                                      <p:cBhvr>
                                        <p:cTn id="46" dur="2000" fill="hold"/>
                                        <p:tgtEl>
                                          <p:spTgt spid="7175"/>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childTnLst>
                                    <p:set>
                                      <p:cBhvr>
                                        <p:cTn id="48" dur="1" fill="hold">
                                          <p:stCondLst>
                                            <p:cond delay="0"/>
                                          </p:stCondLst>
                                        </p:cTn>
                                        <p:tgtEl>
                                          <p:spTgt spid="7176"/>
                                        </p:tgtEl>
                                        <p:attrNameLst>
                                          <p:attrName>style.visibility</p:attrName>
                                        </p:attrNameLst>
                                      </p:cBhvr>
                                      <p:to>
                                        <p:strVal val="visible"/>
                                      </p:to>
                                    </p:set>
                                    <p:animEffect transition="in" filter="fade">
                                      <p:cBhvr>
                                        <p:cTn id="49" dur="2000"/>
                                        <p:tgtEl>
                                          <p:spTgt spid="7176"/>
                                        </p:tgtEl>
                                      </p:cBhvr>
                                    </p:animEffect>
                                    <p:anim calcmode="lin" valueType="num">
                                      <p:cBhvr>
                                        <p:cTn id="50" dur="2000" fill="hold"/>
                                        <p:tgtEl>
                                          <p:spTgt spid="7176"/>
                                        </p:tgtEl>
                                        <p:attrNameLst>
                                          <p:attrName>ppt_w</p:attrName>
                                        </p:attrNameLst>
                                      </p:cBhvr>
                                      <p:tavLst>
                                        <p:tav tm="0" fmla="#ppt_w*sin(2.5*pi*$)">
                                          <p:val>
                                            <p:fltVal val="0"/>
                                          </p:val>
                                        </p:tav>
                                        <p:tav tm="100000">
                                          <p:val>
                                            <p:fltVal val="1"/>
                                          </p:val>
                                        </p:tav>
                                      </p:tavLst>
                                    </p:anim>
                                    <p:anim calcmode="lin" valueType="num">
                                      <p:cBhvr>
                                        <p:cTn id="51" dur="2000" fill="hold"/>
                                        <p:tgtEl>
                                          <p:spTgt spid="7176"/>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childTnLst>
                                    <p:set>
                                      <p:cBhvr>
                                        <p:cTn id="53" dur="1" fill="hold">
                                          <p:stCondLst>
                                            <p:cond delay="0"/>
                                          </p:stCondLst>
                                        </p:cTn>
                                        <p:tgtEl>
                                          <p:spTgt spid="7177"/>
                                        </p:tgtEl>
                                        <p:attrNameLst>
                                          <p:attrName>style.visibility</p:attrName>
                                        </p:attrNameLst>
                                      </p:cBhvr>
                                      <p:to>
                                        <p:strVal val="visible"/>
                                      </p:to>
                                    </p:set>
                                    <p:animEffect transition="in" filter="fade">
                                      <p:cBhvr>
                                        <p:cTn id="54" dur="2000"/>
                                        <p:tgtEl>
                                          <p:spTgt spid="7177"/>
                                        </p:tgtEl>
                                      </p:cBhvr>
                                    </p:animEffect>
                                    <p:anim calcmode="lin" valueType="num">
                                      <p:cBhvr>
                                        <p:cTn id="55" dur="2000" fill="hold"/>
                                        <p:tgtEl>
                                          <p:spTgt spid="7177"/>
                                        </p:tgtEl>
                                        <p:attrNameLst>
                                          <p:attrName>ppt_w</p:attrName>
                                        </p:attrNameLst>
                                      </p:cBhvr>
                                      <p:tavLst>
                                        <p:tav tm="0" fmla="#ppt_w*sin(2.5*pi*$)">
                                          <p:val>
                                            <p:fltVal val="0"/>
                                          </p:val>
                                        </p:tav>
                                        <p:tav tm="100000">
                                          <p:val>
                                            <p:fltVal val="1"/>
                                          </p:val>
                                        </p:tav>
                                      </p:tavLst>
                                    </p:anim>
                                    <p:anim calcmode="lin" valueType="num">
                                      <p:cBhvr>
                                        <p:cTn id="56" dur="2000" fill="hold"/>
                                        <p:tgtEl>
                                          <p:spTgt spid="7177"/>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7178"/>
                                        </p:tgtEl>
                                        <p:attrNameLst>
                                          <p:attrName>style.visibility</p:attrName>
                                        </p:attrNameLst>
                                      </p:cBhvr>
                                      <p:to>
                                        <p:strVal val="visible"/>
                                      </p:to>
                                    </p:set>
                                    <p:animEffect transition="in" filter="fade">
                                      <p:cBhvr>
                                        <p:cTn id="59" dur="2000"/>
                                        <p:tgtEl>
                                          <p:spTgt spid="7178"/>
                                        </p:tgtEl>
                                      </p:cBhvr>
                                    </p:animEffect>
                                    <p:anim calcmode="lin" valueType="num">
                                      <p:cBhvr>
                                        <p:cTn id="60" dur="2000" fill="hold"/>
                                        <p:tgtEl>
                                          <p:spTgt spid="7178"/>
                                        </p:tgtEl>
                                        <p:attrNameLst>
                                          <p:attrName>ppt_w</p:attrName>
                                        </p:attrNameLst>
                                      </p:cBhvr>
                                      <p:tavLst>
                                        <p:tav tm="0" fmla="#ppt_w*sin(2.5*pi*$)">
                                          <p:val>
                                            <p:fltVal val="0"/>
                                          </p:val>
                                        </p:tav>
                                        <p:tav tm="100000">
                                          <p:val>
                                            <p:fltVal val="1"/>
                                          </p:val>
                                        </p:tav>
                                      </p:tavLst>
                                    </p:anim>
                                    <p:anim calcmode="lin" valueType="num">
                                      <p:cBhvr>
                                        <p:cTn id="61" dur="2000" fill="hold"/>
                                        <p:tgtEl>
                                          <p:spTgt spid="7178"/>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childTnLst>
                                    <p:set>
                                      <p:cBhvr>
                                        <p:cTn id="63" dur="1" fill="hold">
                                          <p:stCondLst>
                                            <p:cond delay="0"/>
                                          </p:stCondLst>
                                        </p:cTn>
                                        <p:tgtEl>
                                          <p:spTgt spid="7179"/>
                                        </p:tgtEl>
                                        <p:attrNameLst>
                                          <p:attrName>style.visibility</p:attrName>
                                        </p:attrNameLst>
                                      </p:cBhvr>
                                      <p:to>
                                        <p:strVal val="visible"/>
                                      </p:to>
                                    </p:set>
                                    <p:animEffect transition="in" filter="fade">
                                      <p:cBhvr>
                                        <p:cTn id="64" dur="2000"/>
                                        <p:tgtEl>
                                          <p:spTgt spid="7179"/>
                                        </p:tgtEl>
                                      </p:cBhvr>
                                    </p:animEffect>
                                    <p:anim calcmode="lin" valueType="num">
                                      <p:cBhvr>
                                        <p:cTn id="65" dur="2000" fill="hold"/>
                                        <p:tgtEl>
                                          <p:spTgt spid="7179"/>
                                        </p:tgtEl>
                                        <p:attrNameLst>
                                          <p:attrName>ppt_w</p:attrName>
                                        </p:attrNameLst>
                                      </p:cBhvr>
                                      <p:tavLst>
                                        <p:tav tm="0" fmla="#ppt_w*sin(2.5*pi*$)">
                                          <p:val>
                                            <p:fltVal val="0"/>
                                          </p:val>
                                        </p:tav>
                                        <p:tav tm="100000">
                                          <p:val>
                                            <p:fltVal val="1"/>
                                          </p:val>
                                        </p:tav>
                                      </p:tavLst>
                                    </p:anim>
                                    <p:anim calcmode="lin" valueType="num">
                                      <p:cBhvr>
                                        <p:cTn id="66" dur="2000" fill="hold"/>
                                        <p:tgtEl>
                                          <p:spTgt spid="7179"/>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childTnLst>
                                    <p:set>
                                      <p:cBhvr>
                                        <p:cTn id="68" dur="1" fill="hold">
                                          <p:stCondLst>
                                            <p:cond delay="0"/>
                                          </p:stCondLst>
                                        </p:cTn>
                                        <p:tgtEl>
                                          <p:spTgt spid="7180"/>
                                        </p:tgtEl>
                                        <p:attrNameLst>
                                          <p:attrName>style.visibility</p:attrName>
                                        </p:attrNameLst>
                                      </p:cBhvr>
                                      <p:to>
                                        <p:strVal val="visible"/>
                                      </p:to>
                                    </p:set>
                                    <p:animEffect transition="in" filter="fade">
                                      <p:cBhvr>
                                        <p:cTn id="69" dur="2000"/>
                                        <p:tgtEl>
                                          <p:spTgt spid="7180"/>
                                        </p:tgtEl>
                                      </p:cBhvr>
                                    </p:animEffect>
                                    <p:anim calcmode="lin" valueType="num">
                                      <p:cBhvr>
                                        <p:cTn id="70" dur="2000" fill="hold"/>
                                        <p:tgtEl>
                                          <p:spTgt spid="7180"/>
                                        </p:tgtEl>
                                        <p:attrNameLst>
                                          <p:attrName>ppt_w</p:attrName>
                                        </p:attrNameLst>
                                      </p:cBhvr>
                                      <p:tavLst>
                                        <p:tav tm="0" fmla="#ppt_w*sin(2.5*pi*$)">
                                          <p:val>
                                            <p:fltVal val="0"/>
                                          </p:val>
                                        </p:tav>
                                        <p:tav tm="100000">
                                          <p:val>
                                            <p:fltVal val="1"/>
                                          </p:val>
                                        </p:tav>
                                      </p:tavLst>
                                    </p:anim>
                                    <p:anim calcmode="lin" valueType="num">
                                      <p:cBhvr>
                                        <p:cTn id="71" dur="2000" fill="hold"/>
                                        <p:tgtEl>
                                          <p:spTgt spid="7180"/>
                                        </p:tgtEl>
                                        <p:attrNameLst>
                                          <p:attrName>ppt_h</p:attrName>
                                        </p:attrNameLst>
                                      </p:cBhvr>
                                      <p:tavLst>
                                        <p:tav tm="0">
                                          <p:val>
                                            <p:strVal val="#ppt_h"/>
                                          </p:val>
                                        </p:tav>
                                        <p:tav tm="100000">
                                          <p:val>
                                            <p:strVal val="#ppt_h"/>
                                          </p:val>
                                        </p:tav>
                                      </p:tavLst>
                                    </p:anim>
                                  </p:childTnLst>
                                </p:cTn>
                              </p:par>
                              <p:par>
                                <p:cTn id="72" presetID="45" presetClass="entr" presetSubtype="0" fill="hold" nodeType="withEffect">
                                  <p:stCondLst>
                                    <p:cond delay="0"/>
                                  </p:stCondLst>
                                  <p:childTnLst>
                                    <p:set>
                                      <p:cBhvr>
                                        <p:cTn id="73" dur="1" fill="hold">
                                          <p:stCondLst>
                                            <p:cond delay="0"/>
                                          </p:stCondLst>
                                        </p:cTn>
                                        <p:tgtEl>
                                          <p:spTgt spid="7181"/>
                                        </p:tgtEl>
                                        <p:attrNameLst>
                                          <p:attrName>style.visibility</p:attrName>
                                        </p:attrNameLst>
                                      </p:cBhvr>
                                      <p:to>
                                        <p:strVal val="visible"/>
                                      </p:to>
                                    </p:set>
                                    <p:animEffect transition="in" filter="fade">
                                      <p:cBhvr>
                                        <p:cTn id="74" dur="2000"/>
                                        <p:tgtEl>
                                          <p:spTgt spid="7181"/>
                                        </p:tgtEl>
                                      </p:cBhvr>
                                    </p:animEffect>
                                    <p:anim calcmode="lin" valueType="num">
                                      <p:cBhvr>
                                        <p:cTn id="75" dur="2000" fill="hold"/>
                                        <p:tgtEl>
                                          <p:spTgt spid="7181"/>
                                        </p:tgtEl>
                                        <p:attrNameLst>
                                          <p:attrName>ppt_w</p:attrName>
                                        </p:attrNameLst>
                                      </p:cBhvr>
                                      <p:tavLst>
                                        <p:tav tm="0" fmla="#ppt_w*sin(2.5*pi*$)">
                                          <p:val>
                                            <p:fltVal val="0"/>
                                          </p:val>
                                        </p:tav>
                                        <p:tav tm="100000">
                                          <p:val>
                                            <p:fltVal val="1"/>
                                          </p:val>
                                        </p:tav>
                                      </p:tavLst>
                                    </p:anim>
                                    <p:anim calcmode="lin" valueType="num">
                                      <p:cBhvr>
                                        <p:cTn id="76" dur="2000" fill="hold"/>
                                        <p:tgtEl>
                                          <p:spTgt spid="7181"/>
                                        </p:tgtEl>
                                        <p:attrNameLst>
                                          <p:attrName>ppt_h</p:attrName>
                                        </p:attrNameLst>
                                      </p:cBhvr>
                                      <p:tavLst>
                                        <p:tav tm="0">
                                          <p:val>
                                            <p:strVal val="#ppt_h"/>
                                          </p:val>
                                        </p:tav>
                                        <p:tav tm="100000">
                                          <p:val>
                                            <p:strVal val="#ppt_h"/>
                                          </p:val>
                                        </p:tav>
                                      </p:tavLst>
                                    </p:anim>
                                  </p:childTnLst>
                                </p:cTn>
                              </p:par>
                              <p:par>
                                <p:cTn id="77" presetID="45" presetClass="entr" presetSubtype="0" fill="hold" nodeType="withEffect">
                                  <p:stCondLst>
                                    <p:cond delay="0"/>
                                  </p:stCondLst>
                                  <p:childTnLst>
                                    <p:set>
                                      <p:cBhvr>
                                        <p:cTn id="78" dur="1" fill="hold">
                                          <p:stCondLst>
                                            <p:cond delay="0"/>
                                          </p:stCondLst>
                                        </p:cTn>
                                        <p:tgtEl>
                                          <p:spTgt spid="7182"/>
                                        </p:tgtEl>
                                        <p:attrNameLst>
                                          <p:attrName>style.visibility</p:attrName>
                                        </p:attrNameLst>
                                      </p:cBhvr>
                                      <p:to>
                                        <p:strVal val="visible"/>
                                      </p:to>
                                    </p:set>
                                    <p:animEffect transition="in" filter="fade">
                                      <p:cBhvr>
                                        <p:cTn id="79" dur="2000"/>
                                        <p:tgtEl>
                                          <p:spTgt spid="7182"/>
                                        </p:tgtEl>
                                      </p:cBhvr>
                                    </p:animEffect>
                                    <p:anim calcmode="lin" valueType="num">
                                      <p:cBhvr>
                                        <p:cTn id="80" dur="2000" fill="hold"/>
                                        <p:tgtEl>
                                          <p:spTgt spid="7182"/>
                                        </p:tgtEl>
                                        <p:attrNameLst>
                                          <p:attrName>ppt_w</p:attrName>
                                        </p:attrNameLst>
                                      </p:cBhvr>
                                      <p:tavLst>
                                        <p:tav tm="0" fmla="#ppt_w*sin(2.5*pi*$)">
                                          <p:val>
                                            <p:fltVal val="0"/>
                                          </p:val>
                                        </p:tav>
                                        <p:tav tm="100000">
                                          <p:val>
                                            <p:fltVal val="1"/>
                                          </p:val>
                                        </p:tav>
                                      </p:tavLst>
                                    </p:anim>
                                    <p:anim calcmode="lin" valueType="num">
                                      <p:cBhvr>
                                        <p:cTn id="81" dur="2000" fill="hold"/>
                                        <p:tgtEl>
                                          <p:spTgt spid="7182"/>
                                        </p:tgtEl>
                                        <p:attrNameLst>
                                          <p:attrName>ppt_h</p:attrName>
                                        </p:attrNameLst>
                                      </p:cBhvr>
                                      <p:tavLst>
                                        <p:tav tm="0">
                                          <p:val>
                                            <p:strVal val="#ppt_h"/>
                                          </p:val>
                                        </p:tav>
                                        <p:tav tm="100000">
                                          <p:val>
                                            <p:strVal val="#ppt_h"/>
                                          </p:val>
                                        </p:tav>
                                      </p:tavLst>
                                    </p:anim>
                                  </p:childTnLst>
                                </p:cTn>
                              </p:par>
                              <p:par>
                                <p:cTn id="82" presetID="45" presetClass="entr" presetSubtype="0" fill="hold" nodeType="withEffect">
                                  <p:stCondLst>
                                    <p:cond delay="0"/>
                                  </p:stCondLst>
                                  <p:childTnLst>
                                    <p:set>
                                      <p:cBhvr>
                                        <p:cTn id="83" dur="1" fill="hold">
                                          <p:stCondLst>
                                            <p:cond delay="0"/>
                                          </p:stCondLst>
                                        </p:cTn>
                                        <p:tgtEl>
                                          <p:spTgt spid="7183"/>
                                        </p:tgtEl>
                                        <p:attrNameLst>
                                          <p:attrName>style.visibility</p:attrName>
                                        </p:attrNameLst>
                                      </p:cBhvr>
                                      <p:to>
                                        <p:strVal val="visible"/>
                                      </p:to>
                                    </p:set>
                                    <p:animEffect transition="in" filter="fade">
                                      <p:cBhvr>
                                        <p:cTn id="84" dur="2000"/>
                                        <p:tgtEl>
                                          <p:spTgt spid="7183"/>
                                        </p:tgtEl>
                                      </p:cBhvr>
                                    </p:animEffect>
                                    <p:anim calcmode="lin" valueType="num">
                                      <p:cBhvr>
                                        <p:cTn id="85" dur="2000" fill="hold"/>
                                        <p:tgtEl>
                                          <p:spTgt spid="7183"/>
                                        </p:tgtEl>
                                        <p:attrNameLst>
                                          <p:attrName>ppt_w</p:attrName>
                                        </p:attrNameLst>
                                      </p:cBhvr>
                                      <p:tavLst>
                                        <p:tav tm="0" fmla="#ppt_w*sin(2.5*pi*$)">
                                          <p:val>
                                            <p:fltVal val="0"/>
                                          </p:val>
                                        </p:tav>
                                        <p:tav tm="100000">
                                          <p:val>
                                            <p:fltVal val="1"/>
                                          </p:val>
                                        </p:tav>
                                      </p:tavLst>
                                    </p:anim>
                                    <p:anim calcmode="lin" valueType="num">
                                      <p:cBhvr>
                                        <p:cTn id="86" dur="2000" fill="hold"/>
                                        <p:tgtEl>
                                          <p:spTgt spid="7183"/>
                                        </p:tgtEl>
                                        <p:attrNameLst>
                                          <p:attrName>ppt_h</p:attrName>
                                        </p:attrNameLst>
                                      </p:cBhvr>
                                      <p:tavLst>
                                        <p:tav tm="0">
                                          <p:val>
                                            <p:strVal val="#ppt_h"/>
                                          </p:val>
                                        </p:tav>
                                        <p:tav tm="100000">
                                          <p:val>
                                            <p:strVal val="#ppt_h"/>
                                          </p:val>
                                        </p:tav>
                                      </p:tavLst>
                                    </p:anim>
                                  </p:childTnLst>
                                </p:cTn>
                              </p:par>
                              <p:par>
                                <p:cTn id="87" presetID="45" presetClass="entr" presetSubtype="0" fill="hold" nodeType="withEffect">
                                  <p:stCondLst>
                                    <p:cond delay="0"/>
                                  </p:stCondLst>
                                  <p:childTnLst>
                                    <p:set>
                                      <p:cBhvr>
                                        <p:cTn id="88" dur="1" fill="hold">
                                          <p:stCondLst>
                                            <p:cond delay="0"/>
                                          </p:stCondLst>
                                        </p:cTn>
                                        <p:tgtEl>
                                          <p:spTgt spid="7184"/>
                                        </p:tgtEl>
                                        <p:attrNameLst>
                                          <p:attrName>style.visibility</p:attrName>
                                        </p:attrNameLst>
                                      </p:cBhvr>
                                      <p:to>
                                        <p:strVal val="visible"/>
                                      </p:to>
                                    </p:set>
                                    <p:animEffect transition="in" filter="fade">
                                      <p:cBhvr>
                                        <p:cTn id="89" dur="2000"/>
                                        <p:tgtEl>
                                          <p:spTgt spid="7184"/>
                                        </p:tgtEl>
                                      </p:cBhvr>
                                    </p:animEffect>
                                    <p:anim calcmode="lin" valueType="num">
                                      <p:cBhvr>
                                        <p:cTn id="90" dur="2000" fill="hold"/>
                                        <p:tgtEl>
                                          <p:spTgt spid="7184"/>
                                        </p:tgtEl>
                                        <p:attrNameLst>
                                          <p:attrName>ppt_w</p:attrName>
                                        </p:attrNameLst>
                                      </p:cBhvr>
                                      <p:tavLst>
                                        <p:tav tm="0" fmla="#ppt_w*sin(2.5*pi*$)">
                                          <p:val>
                                            <p:fltVal val="0"/>
                                          </p:val>
                                        </p:tav>
                                        <p:tav tm="100000">
                                          <p:val>
                                            <p:fltVal val="1"/>
                                          </p:val>
                                        </p:tav>
                                      </p:tavLst>
                                    </p:anim>
                                    <p:anim calcmode="lin" valueType="num">
                                      <p:cBhvr>
                                        <p:cTn id="91" dur="2000" fill="hold"/>
                                        <p:tgtEl>
                                          <p:spTgt spid="7184"/>
                                        </p:tgtEl>
                                        <p:attrNameLst>
                                          <p:attrName>ppt_h</p:attrName>
                                        </p:attrNameLst>
                                      </p:cBhvr>
                                      <p:tavLst>
                                        <p:tav tm="0">
                                          <p:val>
                                            <p:strVal val="#ppt_h"/>
                                          </p:val>
                                        </p:tav>
                                        <p:tav tm="100000">
                                          <p:val>
                                            <p:strVal val="#ppt_h"/>
                                          </p:val>
                                        </p:tav>
                                      </p:tavLst>
                                    </p:anim>
                                  </p:childTnLst>
                                </p:cTn>
                              </p:par>
                              <p:par>
                                <p:cTn id="92" presetID="45" presetClass="entr" presetSubtype="0" fill="hold" nodeType="withEffect">
                                  <p:stCondLst>
                                    <p:cond delay="0"/>
                                  </p:stCondLst>
                                  <p:childTnLst>
                                    <p:set>
                                      <p:cBhvr>
                                        <p:cTn id="93" dur="1" fill="hold">
                                          <p:stCondLst>
                                            <p:cond delay="0"/>
                                          </p:stCondLst>
                                        </p:cTn>
                                        <p:tgtEl>
                                          <p:spTgt spid="7185"/>
                                        </p:tgtEl>
                                        <p:attrNameLst>
                                          <p:attrName>style.visibility</p:attrName>
                                        </p:attrNameLst>
                                      </p:cBhvr>
                                      <p:to>
                                        <p:strVal val="visible"/>
                                      </p:to>
                                    </p:set>
                                    <p:animEffect transition="in" filter="fade">
                                      <p:cBhvr>
                                        <p:cTn id="94" dur="2000"/>
                                        <p:tgtEl>
                                          <p:spTgt spid="7185"/>
                                        </p:tgtEl>
                                      </p:cBhvr>
                                    </p:animEffect>
                                    <p:anim calcmode="lin" valueType="num">
                                      <p:cBhvr>
                                        <p:cTn id="95" dur="2000" fill="hold"/>
                                        <p:tgtEl>
                                          <p:spTgt spid="7185"/>
                                        </p:tgtEl>
                                        <p:attrNameLst>
                                          <p:attrName>ppt_w</p:attrName>
                                        </p:attrNameLst>
                                      </p:cBhvr>
                                      <p:tavLst>
                                        <p:tav tm="0" fmla="#ppt_w*sin(2.5*pi*$)">
                                          <p:val>
                                            <p:fltVal val="0"/>
                                          </p:val>
                                        </p:tav>
                                        <p:tav tm="100000">
                                          <p:val>
                                            <p:fltVal val="1"/>
                                          </p:val>
                                        </p:tav>
                                      </p:tavLst>
                                    </p:anim>
                                    <p:anim calcmode="lin" valueType="num">
                                      <p:cBhvr>
                                        <p:cTn id="96" dur="2000" fill="hold"/>
                                        <p:tgtEl>
                                          <p:spTgt spid="7185"/>
                                        </p:tgtEl>
                                        <p:attrNameLst>
                                          <p:attrName>ppt_h</p:attrName>
                                        </p:attrNameLst>
                                      </p:cBhvr>
                                      <p:tavLst>
                                        <p:tav tm="0">
                                          <p:val>
                                            <p:strVal val="#ppt_h"/>
                                          </p:val>
                                        </p:tav>
                                        <p:tav tm="100000">
                                          <p:val>
                                            <p:strVal val="#ppt_h"/>
                                          </p:val>
                                        </p:tav>
                                      </p:tavLst>
                                    </p:anim>
                                  </p:childTnLst>
                                </p:cTn>
                              </p:par>
                              <p:par>
                                <p:cTn id="97" presetID="45" presetClass="entr" presetSubtype="0" fill="hold" nodeType="withEffect">
                                  <p:stCondLst>
                                    <p:cond delay="0"/>
                                  </p:stCondLst>
                                  <p:childTnLst>
                                    <p:set>
                                      <p:cBhvr>
                                        <p:cTn id="98" dur="1" fill="hold">
                                          <p:stCondLst>
                                            <p:cond delay="0"/>
                                          </p:stCondLst>
                                        </p:cTn>
                                        <p:tgtEl>
                                          <p:spTgt spid="7186"/>
                                        </p:tgtEl>
                                        <p:attrNameLst>
                                          <p:attrName>style.visibility</p:attrName>
                                        </p:attrNameLst>
                                      </p:cBhvr>
                                      <p:to>
                                        <p:strVal val="visible"/>
                                      </p:to>
                                    </p:set>
                                    <p:animEffect transition="in" filter="fade">
                                      <p:cBhvr>
                                        <p:cTn id="99" dur="2000"/>
                                        <p:tgtEl>
                                          <p:spTgt spid="7186"/>
                                        </p:tgtEl>
                                      </p:cBhvr>
                                    </p:animEffect>
                                    <p:anim calcmode="lin" valueType="num">
                                      <p:cBhvr>
                                        <p:cTn id="100" dur="2000" fill="hold"/>
                                        <p:tgtEl>
                                          <p:spTgt spid="7186"/>
                                        </p:tgtEl>
                                        <p:attrNameLst>
                                          <p:attrName>ppt_w</p:attrName>
                                        </p:attrNameLst>
                                      </p:cBhvr>
                                      <p:tavLst>
                                        <p:tav tm="0" fmla="#ppt_w*sin(2.5*pi*$)">
                                          <p:val>
                                            <p:fltVal val="0"/>
                                          </p:val>
                                        </p:tav>
                                        <p:tav tm="100000">
                                          <p:val>
                                            <p:fltVal val="1"/>
                                          </p:val>
                                        </p:tav>
                                      </p:tavLst>
                                    </p:anim>
                                    <p:anim calcmode="lin" valueType="num">
                                      <p:cBhvr>
                                        <p:cTn id="101" dur="2000" fill="hold"/>
                                        <p:tgtEl>
                                          <p:spTgt spid="7186"/>
                                        </p:tgtEl>
                                        <p:attrNameLst>
                                          <p:attrName>ppt_h</p:attrName>
                                        </p:attrNameLst>
                                      </p:cBhvr>
                                      <p:tavLst>
                                        <p:tav tm="0">
                                          <p:val>
                                            <p:strVal val="#ppt_h"/>
                                          </p:val>
                                        </p:tav>
                                        <p:tav tm="100000">
                                          <p:val>
                                            <p:strVal val="#ppt_h"/>
                                          </p:val>
                                        </p:tav>
                                      </p:tavLst>
                                    </p:anim>
                                  </p:childTnLst>
                                </p:cTn>
                              </p:par>
                              <p:par>
                                <p:cTn id="102" presetID="45" presetClass="entr" presetSubtype="0" fill="hold" nodeType="withEffect">
                                  <p:stCondLst>
                                    <p:cond delay="0"/>
                                  </p:stCondLst>
                                  <p:childTnLst>
                                    <p:set>
                                      <p:cBhvr>
                                        <p:cTn id="103" dur="1" fill="hold">
                                          <p:stCondLst>
                                            <p:cond delay="0"/>
                                          </p:stCondLst>
                                        </p:cTn>
                                        <p:tgtEl>
                                          <p:spTgt spid="7187"/>
                                        </p:tgtEl>
                                        <p:attrNameLst>
                                          <p:attrName>style.visibility</p:attrName>
                                        </p:attrNameLst>
                                      </p:cBhvr>
                                      <p:to>
                                        <p:strVal val="visible"/>
                                      </p:to>
                                    </p:set>
                                    <p:animEffect transition="in" filter="fade">
                                      <p:cBhvr>
                                        <p:cTn id="104" dur="2000"/>
                                        <p:tgtEl>
                                          <p:spTgt spid="7187"/>
                                        </p:tgtEl>
                                      </p:cBhvr>
                                    </p:animEffect>
                                    <p:anim calcmode="lin" valueType="num">
                                      <p:cBhvr>
                                        <p:cTn id="105" dur="2000" fill="hold"/>
                                        <p:tgtEl>
                                          <p:spTgt spid="7187"/>
                                        </p:tgtEl>
                                        <p:attrNameLst>
                                          <p:attrName>ppt_w</p:attrName>
                                        </p:attrNameLst>
                                      </p:cBhvr>
                                      <p:tavLst>
                                        <p:tav tm="0" fmla="#ppt_w*sin(2.5*pi*$)">
                                          <p:val>
                                            <p:fltVal val="0"/>
                                          </p:val>
                                        </p:tav>
                                        <p:tav tm="100000">
                                          <p:val>
                                            <p:fltVal val="1"/>
                                          </p:val>
                                        </p:tav>
                                      </p:tavLst>
                                    </p:anim>
                                    <p:anim calcmode="lin" valueType="num">
                                      <p:cBhvr>
                                        <p:cTn id="106" dur="2000" fill="hold"/>
                                        <p:tgtEl>
                                          <p:spTgt spid="7187"/>
                                        </p:tgtEl>
                                        <p:attrNameLst>
                                          <p:attrName>ppt_h</p:attrName>
                                        </p:attrNameLst>
                                      </p:cBhvr>
                                      <p:tavLst>
                                        <p:tav tm="0">
                                          <p:val>
                                            <p:strVal val="#ppt_h"/>
                                          </p:val>
                                        </p:tav>
                                        <p:tav tm="100000">
                                          <p:val>
                                            <p:strVal val="#ppt_h"/>
                                          </p:val>
                                        </p:tav>
                                      </p:tavLst>
                                    </p:anim>
                                  </p:childTnLst>
                                </p:cTn>
                              </p:par>
                              <p:par>
                                <p:cTn id="107" presetID="45" presetClass="entr" presetSubtype="0" fill="hold" nodeType="withEffect">
                                  <p:stCondLst>
                                    <p:cond delay="0"/>
                                  </p:stCondLst>
                                  <p:childTnLst>
                                    <p:set>
                                      <p:cBhvr>
                                        <p:cTn id="108" dur="1" fill="hold">
                                          <p:stCondLst>
                                            <p:cond delay="0"/>
                                          </p:stCondLst>
                                        </p:cTn>
                                        <p:tgtEl>
                                          <p:spTgt spid="7188"/>
                                        </p:tgtEl>
                                        <p:attrNameLst>
                                          <p:attrName>style.visibility</p:attrName>
                                        </p:attrNameLst>
                                      </p:cBhvr>
                                      <p:to>
                                        <p:strVal val="visible"/>
                                      </p:to>
                                    </p:set>
                                    <p:animEffect transition="in" filter="fade">
                                      <p:cBhvr>
                                        <p:cTn id="109" dur="2000"/>
                                        <p:tgtEl>
                                          <p:spTgt spid="7188"/>
                                        </p:tgtEl>
                                      </p:cBhvr>
                                    </p:animEffect>
                                    <p:anim calcmode="lin" valueType="num">
                                      <p:cBhvr>
                                        <p:cTn id="110" dur="2000" fill="hold"/>
                                        <p:tgtEl>
                                          <p:spTgt spid="7188"/>
                                        </p:tgtEl>
                                        <p:attrNameLst>
                                          <p:attrName>ppt_w</p:attrName>
                                        </p:attrNameLst>
                                      </p:cBhvr>
                                      <p:tavLst>
                                        <p:tav tm="0" fmla="#ppt_w*sin(2.5*pi*$)">
                                          <p:val>
                                            <p:fltVal val="0"/>
                                          </p:val>
                                        </p:tav>
                                        <p:tav tm="100000">
                                          <p:val>
                                            <p:fltVal val="1"/>
                                          </p:val>
                                        </p:tav>
                                      </p:tavLst>
                                    </p:anim>
                                    <p:anim calcmode="lin" valueType="num">
                                      <p:cBhvr>
                                        <p:cTn id="111" dur="2000" fill="hold"/>
                                        <p:tgtEl>
                                          <p:spTgt spid="7188"/>
                                        </p:tgtEl>
                                        <p:attrNameLst>
                                          <p:attrName>ppt_h</p:attrName>
                                        </p:attrNameLst>
                                      </p:cBhvr>
                                      <p:tavLst>
                                        <p:tav tm="0">
                                          <p:val>
                                            <p:strVal val="#ppt_h"/>
                                          </p:val>
                                        </p:tav>
                                        <p:tav tm="100000">
                                          <p:val>
                                            <p:strVal val="#ppt_h"/>
                                          </p:val>
                                        </p:tav>
                                      </p:tavLst>
                                    </p:anim>
                                  </p:childTnLst>
                                </p:cTn>
                              </p:par>
                              <p:par>
                                <p:cTn id="112" presetID="45" presetClass="entr" presetSubtype="0" fill="hold" nodeType="withEffect">
                                  <p:stCondLst>
                                    <p:cond delay="0"/>
                                  </p:stCondLst>
                                  <p:childTnLst>
                                    <p:set>
                                      <p:cBhvr>
                                        <p:cTn id="113" dur="1" fill="hold">
                                          <p:stCondLst>
                                            <p:cond delay="0"/>
                                          </p:stCondLst>
                                        </p:cTn>
                                        <p:tgtEl>
                                          <p:spTgt spid="7189"/>
                                        </p:tgtEl>
                                        <p:attrNameLst>
                                          <p:attrName>style.visibility</p:attrName>
                                        </p:attrNameLst>
                                      </p:cBhvr>
                                      <p:to>
                                        <p:strVal val="visible"/>
                                      </p:to>
                                    </p:set>
                                    <p:animEffect transition="in" filter="fade">
                                      <p:cBhvr>
                                        <p:cTn id="114" dur="2000"/>
                                        <p:tgtEl>
                                          <p:spTgt spid="7189"/>
                                        </p:tgtEl>
                                      </p:cBhvr>
                                    </p:animEffect>
                                    <p:anim calcmode="lin" valueType="num">
                                      <p:cBhvr>
                                        <p:cTn id="115" dur="2000" fill="hold"/>
                                        <p:tgtEl>
                                          <p:spTgt spid="7189"/>
                                        </p:tgtEl>
                                        <p:attrNameLst>
                                          <p:attrName>ppt_w</p:attrName>
                                        </p:attrNameLst>
                                      </p:cBhvr>
                                      <p:tavLst>
                                        <p:tav tm="0" fmla="#ppt_w*sin(2.5*pi*$)">
                                          <p:val>
                                            <p:fltVal val="0"/>
                                          </p:val>
                                        </p:tav>
                                        <p:tav tm="100000">
                                          <p:val>
                                            <p:fltVal val="1"/>
                                          </p:val>
                                        </p:tav>
                                      </p:tavLst>
                                    </p:anim>
                                    <p:anim calcmode="lin" valueType="num">
                                      <p:cBhvr>
                                        <p:cTn id="116" dur="2000" fill="hold"/>
                                        <p:tgtEl>
                                          <p:spTgt spid="7189"/>
                                        </p:tgtEl>
                                        <p:attrNameLst>
                                          <p:attrName>ppt_h</p:attrName>
                                        </p:attrNameLst>
                                      </p:cBhvr>
                                      <p:tavLst>
                                        <p:tav tm="0">
                                          <p:val>
                                            <p:strVal val="#ppt_h"/>
                                          </p:val>
                                        </p:tav>
                                        <p:tav tm="100000">
                                          <p:val>
                                            <p:strVal val="#ppt_h"/>
                                          </p:val>
                                        </p:tav>
                                      </p:tavLst>
                                    </p:anim>
                                  </p:childTnLst>
                                </p:cTn>
                              </p:par>
                              <p:par>
                                <p:cTn id="117" presetID="45" presetClass="entr" presetSubtype="0" fill="hold" nodeType="withEffect">
                                  <p:stCondLst>
                                    <p:cond delay="0"/>
                                  </p:stCondLst>
                                  <p:childTnLst>
                                    <p:set>
                                      <p:cBhvr>
                                        <p:cTn id="118" dur="1" fill="hold">
                                          <p:stCondLst>
                                            <p:cond delay="0"/>
                                          </p:stCondLst>
                                        </p:cTn>
                                        <p:tgtEl>
                                          <p:spTgt spid="7190"/>
                                        </p:tgtEl>
                                        <p:attrNameLst>
                                          <p:attrName>style.visibility</p:attrName>
                                        </p:attrNameLst>
                                      </p:cBhvr>
                                      <p:to>
                                        <p:strVal val="visible"/>
                                      </p:to>
                                    </p:set>
                                    <p:animEffect transition="in" filter="fade">
                                      <p:cBhvr>
                                        <p:cTn id="119" dur="2000"/>
                                        <p:tgtEl>
                                          <p:spTgt spid="7190"/>
                                        </p:tgtEl>
                                      </p:cBhvr>
                                    </p:animEffect>
                                    <p:anim calcmode="lin" valueType="num">
                                      <p:cBhvr>
                                        <p:cTn id="120" dur="2000" fill="hold"/>
                                        <p:tgtEl>
                                          <p:spTgt spid="7190"/>
                                        </p:tgtEl>
                                        <p:attrNameLst>
                                          <p:attrName>ppt_w</p:attrName>
                                        </p:attrNameLst>
                                      </p:cBhvr>
                                      <p:tavLst>
                                        <p:tav tm="0" fmla="#ppt_w*sin(2.5*pi*$)">
                                          <p:val>
                                            <p:fltVal val="0"/>
                                          </p:val>
                                        </p:tav>
                                        <p:tav tm="100000">
                                          <p:val>
                                            <p:fltVal val="1"/>
                                          </p:val>
                                        </p:tav>
                                      </p:tavLst>
                                    </p:anim>
                                    <p:anim calcmode="lin" valueType="num">
                                      <p:cBhvr>
                                        <p:cTn id="121" dur="2000" fill="hold"/>
                                        <p:tgtEl>
                                          <p:spTgt spid="7190"/>
                                        </p:tgtEl>
                                        <p:attrNameLst>
                                          <p:attrName>ppt_h</p:attrName>
                                        </p:attrNameLst>
                                      </p:cBhvr>
                                      <p:tavLst>
                                        <p:tav tm="0">
                                          <p:val>
                                            <p:strVal val="#ppt_h"/>
                                          </p:val>
                                        </p:tav>
                                        <p:tav tm="100000">
                                          <p:val>
                                            <p:strVal val="#ppt_h"/>
                                          </p:val>
                                        </p:tav>
                                      </p:tavLst>
                                    </p:anim>
                                  </p:childTnLst>
                                </p:cTn>
                              </p:par>
                              <p:par>
                                <p:cTn id="122" presetID="45" presetClass="entr" presetSubtype="0" fill="hold" nodeType="withEffect">
                                  <p:stCondLst>
                                    <p:cond delay="0"/>
                                  </p:stCondLst>
                                  <p:childTnLst>
                                    <p:set>
                                      <p:cBhvr>
                                        <p:cTn id="123" dur="1" fill="hold">
                                          <p:stCondLst>
                                            <p:cond delay="0"/>
                                          </p:stCondLst>
                                        </p:cTn>
                                        <p:tgtEl>
                                          <p:spTgt spid="7191"/>
                                        </p:tgtEl>
                                        <p:attrNameLst>
                                          <p:attrName>style.visibility</p:attrName>
                                        </p:attrNameLst>
                                      </p:cBhvr>
                                      <p:to>
                                        <p:strVal val="visible"/>
                                      </p:to>
                                    </p:set>
                                    <p:animEffect transition="in" filter="fade">
                                      <p:cBhvr>
                                        <p:cTn id="124" dur="2000"/>
                                        <p:tgtEl>
                                          <p:spTgt spid="7191"/>
                                        </p:tgtEl>
                                      </p:cBhvr>
                                    </p:animEffect>
                                    <p:anim calcmode="lin" valueType="num">
                                      <p:cBhvr>
                                        <p:cTn id="125" dur="2000" fill="hold"/>
                                        <p:tgtEl>
                                          <p:spTgt spid="7191"/>
                                        </p:tgtEl>
                                        <p:attrNameLst>
                                          <p:attrName>ppt_w</p:attrName>
                                        </p:attrNameLst>
                                      </p:cBhvr>
                                      <p:tavLst>
                                        <p:tav tm="0" fmla="#ppt_w*sin(2.5*pi*$)">
                                          <p:val>
                                            <p:fltVal val="0"/>
                                          </p:val>
                                        </p:tav>
                                        <p:tav tm="100000">
                                          <p:val>
                                            <p:fltVal val="1"/>
                                          </p:val>
                                        </p:tav>
                                      </p:tavLst>
                                    </p:anim>
                                    <p:anim calcmode="lin" valueType="num">
                                      <p:cBhvr>
                                        <p:cTn id="126" dur="2000" fill="hold"/>
                                        <p:tgtEl>
                                          <p:spTgt spid="7191"/>
                                        </p:tgtEl>
                                        <p:attrNameLst>
                                          <p:attrName>ppt_h</p:attrName>
                                        </p:attrNameLst>
                                      </p:cBhvr>
                                      <p:tavLst>
                                        <p:tav tm="0">
                                          <p:val>
                                            <p:strVal val="#ppt_h"/>
                                          </p:val>
                                        </p:tav>
                                        <p:tav tm="100000">
                                          <p:val>
                                            <p:strVal val="#ppt_h"/>
                                          </p:val>
                                        </p:tav>
                                      </p:tavLst>
                                    </p:anim>
                                  </p:childTnLst>
                                </p:cTn>
                              </p:par>
                              <p:par>
                                <p:cTn id="127" presetID="45" presetClass="entr" presetSubtype="0" fill="hold" nodeType="withEffect">
                                  <p:stCondLst>
                                    <p:cond delay="0"/>
                                  </p:stCondLst>
                                  <p:childTnLst>
                                    <p:set>
                                      <p:cBhvr>
                                        <p:cTn id="128" dur="1" fill="hold">
                                          <p:stCondLst>
                                            <p:cond delay="0"/>
                                          </p:stCondLst>
                                        </p:cTn>
                                        <p:tgtEl>
                                          <p:spTgt spid="7192"/>
                                        </p:tgtEl>
                                        <p:attrNameLst>
                                          <p:attrName>style.visibility</p:attrName>
                                        </p:attrNameLst>
                                      </p:cBhvr>
                                      <p:to>
                                        <p:strVal val="visible"/>
                                      </p:to>
                                    </p:set>
                                    <p:animEffect transition="in" filter="fade">
                                      <p:cBhvr>
                                        <p:cTn id="129" dur="2000"/>
                                        <p:tgtEl>
                                          <p:spTgt spid="7192"/>
                                        </p:tgtEl>
                                      </p:cBhvr>
                                    </p:animEffect>
                                    <p:anim calcmode="lin" valueType="num">
                                      <p:cBhvr>
                                        <p:cTn id="130" dur="2000" fill="hold"/>
                                        <p:tgtEl>
                                          <p:spTgt spid="7192"/>
                                        </p:tgtEl>
                                        <p:attrNameLst>
                                          <p:attrName>ppt_w</p:attrName>
                                        </p:attrNameLst>
                                      </p:cBhvr>
                                      <p:tavLst>
                                        <p:tav tm="0" fmla="#ppt_w*sin(2.5*pi*$)">
                                          <p:val>
                                            <p:fltVal val="0"/>
                                          </p:val>
                                        </p:tav>
                                        <p:tav tm="100000">
                                          <p:val>
                                            <p:fltVal val="1"/>
                                          </p:val>
                                        </p:tav>
                                      </p:tavLst>
                                    </p:anim>
                                    <p:anim calcmode="lin" valueType="num">
                                      <p:cBhvr>
                                        <p:cTn id="131" dur="2000" fill="hold"/>
                                        <p:tgtEl>
                                          <p:spTgt spid="7192"/>
                                        </p:tgtEl>
                                        <p:attrNameLst>
                                          <p:attrName>ppt_h</p:attrName>
                                        </p:attrNameLst>
                                      </p:cBhvr>
                                      <p:tavLst>
                                        <p:tav tm="0">
                                          <p:val>
                                            <p:strVal val="#ppt_h"/>
                                          </p:val>
                                        </p:tav>
                                        <p:tav tm="100000">
                                          <p:val>
                                            <p:strVal val="#ppt_h"/>
                                          </p:val>
                                        </p:tav>
                                      </p:tavLst>
                                    </p:anim>
                                  </p:childTnLst>
                                </p:cTn>
                              </p:par>
                              <p:par>
                                <p:cTn id="132" presetID="45" presetClass="entr" presetSubtype="0" fill="hold" nodeType="withEffect">
                                  <p:stCondLst>
                                    <p:cond delay="0"/>
                                  </p:stCondLst>
                                  <p:childTnLst>
                                    <p:set>
                                      <p:cBhvr>
                                        <p:cTn id="133" dur="1" fill="hold">
                                          <p:stCondLst>
                                            <p:cond delay="0"/>
                                          </p:stCondLst>
                                        </p:cTn>
                                        <p:tgtEl>
                                          <p:spTgt spid="5"/>
                                        </p:tgtEl>
                                        <p:attrNameLst>
                                          <p:attrName>style.visibility</p:attrName>
                                        </p:attrNameLst>
                                      </p:cBhvr>
                                      <p:to>
                                        <p:strVal val="visible"/>
                                      </p:to>
                                    </p:set>
                                    <p:animEffect transition="in" filter="fade">
                                      <p:cBhvr>
                                        <p:cTn id="134" dur="2000"/>
                                        <p:tgtEl>
                                          <p:spTgt spid="5"/>
                                        </p:tgtEl>
                                      </p:cBhvr>
                                    </p:animEffect>
                                    <p:anim calcmode="lin" valueType="num">
                                      <p:cBhvr>
                                        <p:cTn id="135" dur="2000" fill="hold"/>
                                        <p:tgtEl>
                                          <p:spTgt spid="5"/>
                                        </p:tgtEl>
                                        <p:attrNameLst>
                                          <p:attrName>ppt_w</p:attrName>
                                        </p:attrNameLst>
                                      </p:cBhvr>
                                      <p:tavLst>
                                        <p:tav tm="0" fmla="#ppt_w*sin(2.5*pi*$)">
                                          <p:val>
                                            <p:fltVal val="0"/>
                                          </p:val>
                                        </p:tav>
                                        <p:tav tm="100000">
                                          <p:val>
                                            <p:fltVal val="1"/>
                                          </p:val>
                                        </p:tav>
                                      </p:tavLst>
                                    </p:anim>
                                    <p:anim calcmode="lin" valueType="num">
                                      <p:cBhvr>
                                        <p:cTn id="136" dur="2000" fill="hold"/>
                                        <p:tgtEl>
                                          <p:spTgt spid="5"/>
                                        </p:tgtEl>
                                        <p:attrNameLst>
                                          <p:attrName>ppt_h</p:attrName>
                                        </p:attrNameLst>
                                      </p:cBhvr>
                                      <p:tavLst>
                                        <p:tav tm="0">
                                          <p:val>
                                            <p:strVal val="#ppt_h"/>
                                          </p:val>
                                        </p:tav>
                                        <p:tav tm="100000">
                                          <p:val>
                                            <p:strVal val="#ppt_h"/>
                                          </p:val>
                                        </p:tav>
                                      </p:tavLst>
                                    </p:anim>
                                  </p:childTnLst>
                                </p:cTn>
                              </p:par>
                              <p:par>
                                <p:cTn id="137" presetID="45" presetClass="entr" presetSubtype="0" fill="hold" nodeType="withEffect">
                                  <p:stCondLst>
                                    <p:cond delay="0"/>
                                  </p:stCondLst>
                                  <p:childTnLst>
                                    <p:set>
                                      <p:cBhvr>
                                        <p:cTn id="138" dur="1" fill="hold">
                                          <p:stCondLst>
                                            <p:cond delay="0"/>
                                          </p:stCondLst>
                                        </p:cTn>
                                        <p:tgtEl>
                                          <p:spTgt spid="7194"/>
                                        </p:tgtEl>
                                        <p:attrNameLst>
                                          <p:attrName>style.visibility</p:attrName>
                                        </p:attrNameLst>
                                      </p:cBhvr>
                                      <p:to>
                                        <p:strVal val="visible"/>
                                      </p:to>
                                    </p:set>
                                    <p:animEffect transition="in" filter="fade">
                                      <p:cBhvr>
                                        <p:cTn id="139" dur="2000"/>
                                        <p:tgtEl>
                                          <p:spTgt spid="7194"/>
                                        </p:tgtEl>
                                      </p:cBhvr>
                                    </p:animEffect>
                                    <p:anim calcmode="lin" valueType="num">
                                      <p:cBhvr>
                                        <p:cTn id="140" dur="2000" fill="hold"/>
                                        <p:tgtEl>
                                          <p:spTgt spid="7194"/>
                                        </p:tgtEl>
                                        <p:attrNameLst>
                                          <p:attrName>ppt_w</p:attrName>
                                        </p:attrNameLst>
                                      </p:cBhvr>
                                      <p:tavLst>
                                        <p:tav tm="0" fmla="#ppt_w*sin(2.5*pi*$)">
                                          <p:val>
                                            <p:fltVal val="0"/>
                                          </p:val>
                                        </p:tav>
                                        <p:tav tm="100000">
                                          <p:val>
                                            <p:fltVal val="1"/>
                                          </p:val>
                                        </p:tav>
                                      </p:tavLst>
                                    </p:anim>
                                    <p:anim calcmode="lin" valueType="num">
                                      <p:cBhvr>
                                        <p:cTn id="141" dur="2000" fill="hold"/>
                                        <p:tgtEl>
                                          <p:spTgt spid="7194"/>
                                        </p:tgtEl>
                                        <p:attrNameLst>
                                          <p:attrName>ppt_h</p:attrName>
                                        </p:attrNameLst>
                                      </p:cBhvr>
                                      <p:tavLst>
                                        <p:tav tm="0">
                                          <p:val>
                                            <p:strVal val="#ppt_h"/>
                                          </p:val>
                                        </p:tav>
                                        <p:tav tm="100000">
                                          <p:val>
                                            <p:strVal val="#ppt_h"/>
                                          </p:val>
                                        </p:tav>
                                      </p:tavLst>
                                    </p:anim>
                                  </p:childTnLst>
                                </p:cTn>
                              </p:par>
                              <p:par>
                                <p:cTn id="142" presetID="45" presetClass="entr" presetSubtype="0" fill="hold" nodeType="withEffect">
                                  <p:stCondLst>
                                    <p:cond delay="0"/>
                                  </p:stCondLst>
                                  <p:childTnLst>
                                    <p:set>
                                      <p:cBhvr>
                                        <p:cTn id="143" dur="1" fill="hold">
                                          <p:stCondLst>
                                            <p:cond delay="0"/>
                                          </p:stCondLst>
                                        </p:cTn>
                                        <p:tgtEl>
                                          <p:spTgt spid="7196"/>
                                        </p:tgtEl>
                                        <p:attrNameLst>
                                          <p:attrName>style.visibility</p:attrName>
                                        </p:attrNameLst>
                                      </p:cBhvr>
                                      <p:to>
                                        <p:strVal val="visible"/>
                                      </p:to>
                                    </p:set>
                                    <p:animEffect transition="in" filter="fade">
                                      <p:cBhvr>
                                        <p:cTn id="144" dur="2000"/>
                                        <p:tgtEl>
                                          <p:spTgt spid="7196"/>
                                        </p:tgtEl>
                                      </p:cBhvr>
                                    </p:animEffect>
                                    <p:anim calcmode="lin" valueType="num">
                                      <p:cBhvr>
                                        <p:cTn id="145" dur="2000" fill="hold"/>
                                        <p:tgtEl>
                                          <p:spTgt spid="7196"/>
                                        </p:tgtEl>
                                        <p:attrNameLst>
                                          <p:attrName>ppt_w</p:attrName>
                                        </p:attrNameLst>
                                      </p:cBhvr>
                                      <p:tavLst>
                                        <p:tav tm="0" fmla="#ppt_w*sin(2.5*pi*$)">
                                          <p:val>
                                            <p:fltVal val="0"/>
                                          </p:val>
                                        </p:tav>
                                        <p:tav tm="100000">
                                          <p:val>
                                            <p:fltVal val="1"/>
                                          </p:val>
                                        </p:tav>
                                      </p:tavLst>
                                    </p:anim>
                                    <p:anim calcmode="lin" valueType="num">
                                      <p:cBhvr>
                                        <p:cTn id="146" dur="2000" fill="hold"/>
                                        <p:tgtEl>
                                          <p:spTgt spid="7196"/>
                                        </p:tgtEl>
                                        <p:attrNameLst>
                                          <p:attrName>ppt_h</p:attrName>
                                        </p:attrNameLst>
                                      </p:cBhvr>
                                      <p:tavLst>
                                        <p:tav tm="0">
                                          <p:val>
                                            <p:strVal val="#ppt_h"/>
                                          </p:val>
                                        </p:tav>
                                        <p:tav tm="100000">
                                          <p:val>
                                            <p:strVal val="#ppt_h"/>
                                          </p:val>
                                        </p:tav>
                                      </p:tavLst>
                                    </p:anim>
                                  </p:childTnLst>
                                </p:cTn>
                              </p:par>
                              <p:par>
                                <p:cTn id="147" presetID="45" presetClass="entr" presetSubtype="0" fill="hold" nodeType="withEffect">
                                  <p:stCondLst>
                                    <p:cond delay="0"/>
                                  </p:stCondLst>
                                  <p:childTnLst>
                                    <p:set>
                                      <p:cBhvr>
                                        <p:cTn id="148" dur="1" fill="hold">
                                          <p:stCondLst>
                                            <p:cond delay="0"/>
                                          </p:stCondLst>
                                        </p:cTn>
                                        <p:tgtEl>
                                          <p:spTgt spid="7198"/>
                                        </p:tgtEl>
                                        <p:attrNameLst>
                                          <p:attrName>style.visibility</p:attrName>
                                        </p:attrNameLst>
                                      </p:cBhvr>
                                      <p:to>
                                        <p:strVal val="visible"/>
                                      </p:to>
                                    </p:set>
                                    <p:animEffect transition="in" filter="fade">
                                      <p:cBhvr>
                                        <p:cTn id="149" dur="2000"/>
                                        <p:tgtEl>
                                          <p:spTgt spid="7198"/>
                                        </p:tgtEl>
                                      </p:cBhvr>
                                    </p:animEffect>
                                    <p:anim calcmode="lin" valueType="num">
                                      <p:cBhvr>
                                        <p:cTn id="150" dur="2000" fill="hold"/>
                                        <p:tgtEl>
                                          <p:spTgt spid="7198"/>
                                        </p:tgtEl>
                                        <p:attrNameLst>
                                          <p:attrName>ppt_w</p:attrName>
                                        </p:attrNameLst>
                                      </p:cBhvr>
                                      <p:tavLst>
                                        <p:tav tm="0" fmla="#ppt_w*sin(2.5*pi*$)">
                                          <p:val>
                                            <p:fltVal val="0"/>
                                          </p:val>
                                        </p:tav>
                                        <p:tav tm="100000">
                                          <p:val>
                                            <p:fltVal val="1"/>
                                          </p:val>
                                        </p:tav>
                                      </p:tavLst>
                                    </p:anim>
                                    <p:anim calcmode="lin" valueType="num">
                                      <p:cBhvr>
                                        <p:cTn id="151" dur="2000" fill="hold"/>
                                        <p:tgtEl>
                                          <p:spTgt spid="71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hs provider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53" y="5024684"/>
            <a:ext cx="3429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498" y="5454914"/>
            <a:ext cx="5082862" cy="1284270"/>
          </a:xfrm>
          <a:prstGeom prst="rect">
            <a:avLst/>
          </a:prstGeom>
        </p:spPr>
      </p:pic>
      <p:sp>
        <p:nvSpPr>
          <p:cNvPr id="7" name="TextBox 6"/>
          <p:cNvSpPr txBox="1"/>
          <p:nvPr/>
        </p:nvSpPr>
        <p:spPr>
          <a:xfrm>
            <a:off x="605306" y="708338"/>
            <a:ext cx="11011437" cy="4524315"/>
          </a:xfrm>
          <a:prstGeom prst="rect">
            <a:avLst/>
          </a:prstGeom>
          <a:noFill/>
        </p:spPr>
        <p:txBody>
          <a:bodyPr wrap="square" rtlCol="0">
            <a:spAutoFit/>
          </a:bodyPr>
          <a:lstStyle/>
          <a:p>
            <a:pPr algn="ctr"/>
            <a:r>
              <a:rPr lang="en-GB" sz="3600" dirty="0" smtClean="0">
                <a:latin typeface="Arial Rounded MT Bold" panose="020F0704030504030204" pitchFamily="34" charset="0"/>
              </a:rPr>
              <a:t>Thank you for listening</a:t>
            </a:r>
          </a:p>
          <a:p>
            <a:pPr algn="ctr"/>
            <a:endParaRPr lang="en-GB" sz="3600" dirty="0">
              <a:latin typeface="Arial Rounded MT Bold" panose="020F0704030504030204" pitchFamily="34" charset="0"/>
            </a:endParaRPr>
          </a:p>
          <a:p>
            <a:pPr algn="ctr"/>
            <a:r>
              <a:rPr lang="en-GB" sz="3600" dirty="0" smtClean="0">
                <a:latin typeface="Arial Rounded MT Bold" panose="020F0704030504030204" pitchFamily="34" charset="0"/>
              </a:rPr>
              <a:t>Jagdeep Passan – CEO Leeds Involving People</a:t>
            </a:r>
          </a:p>
          <a:p>
            <a:pPr algn="ctr"/>
            <a:endParaRPr lang="en-GB" sz="3600" dirty="0" smtClean="0">
              <a:latin typeface="Arial Rounded MT Bold" panose="020F0704030504030204" pitchFamily="34" charset="0"/>
            </a:endParaRPr>
          </a:p>
          <a:p>
            <a:pPr algn="ctr"/>
            <a:r>
              <a:rPr lang="en-GB" sz="3600" dirty="0" smtClean="0">
                <a:latin typeface="Arial Rounded MT Bold" panose="020F0704030504030204" pitchFamily="34" charset="0"/>
              </a:rPr>
              <a:t>Sharing Good Practice – Governor Regional Workshop, Leeds</a:t>
            </a:r>
          </a:p>
          <a:p>
            <a:pPr algn="ctr"/>
            <a:endParaRPr lang="en-GB" sz="3600" dirty="0" smtClean="0">
              <a:latin typeface="Arial Rounded MT Bold" panose="020F0704030504030204" pitchFamily="34" charset="0"/>
            </a:endParaRPr>
          </a:p>
          <a:p>
            <a:pPr algn="ctr"/>
            <a:r>
              <a:rPr lang="en-GB" sz="3600" dirty="0" smtClean="0">
                <a:latin typeface="Arial Rounded MT Bold" panose="020F0704030504030204" pitchFamily="34" charset="0"/>
              </a:rPr>
              <a:t>4</a:t>
            </a:r>
            <a:r>
              <a:rPr lang="en-GB" sz="3600" baseline="30000" dirty="0" smtClean="0">
                <a:latin typeface="Arial Rounded MT Bold" panose="020F0704030504030204" pitchFamily="34" charset="0"/>
              </a:rPr>
              <a:t>th</a:t>
            </a:r>
            <a:r>
              <a:rPr lang="en-GB" sz="3600" dirty="0" smtClean="0">
                <a:latin typeface="Arial Rounded MT Bold" panose="020F0704030504030204" pitchFamily="34" charset="0"/>
              </a:rPr>
              <a:t> April 2019</a:t>
            </a:r>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3396256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3185"/>
            <a:ext cx="12192000" cy="1203170"/>
          </a:xfrm>
        </p:spPr>
        <p:txBody>
          <a:bodyPr>
            <a:normAutofit/>
          </a:bodyPr>
          <a:lstStyle/>
          <a:p>
            <a:r>
              <a:rPr lang="en-GB" sz="3800" b="1" dirty="0" smtClean="0">
                <a:latin typeface="Arial" panose="020B0604020202020204" pitchFamily="34" charset="0"/>
                <a:cs typeface="Arial" panose="020B0604020202020204" pitchFamily="34" charset="0"/>
              </a:rPr>
              <a:t>Who are Leeds Involving People?</a:t>
            </a:r>
            <a:endParaRPr lang="en-GB" sz="3800" dirty="0">
              <a:latin typeface="Arial" panose="020B0604020202020204" pitchFamily="34" charset="0"/>
              <a:cs typeface="Arial" panose="020B0604020202020204" pitchFamily="34" charset="0"/>
            </a:endParaRPr>
          </a:p>
        </p:txBody>
      </p:sp>
      <p:sp>
        <p:nvSpPr>
          <p:cNvPr id="8" name="TextBox 7"/>
          <p:cNvSpPr txBox="1"/>
          <p:nvPr/>
        </p:nvSpPr>
        <p:spPr>
          <a:xfrm>
            <a:off x="708337" y="1146216"/>
            <a:ext cx="10728102" cy="3754874"/>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LIP’s Mission </a:t>
            </a:r>
            <a:r>
              <a:rPr lang="en-GB" sz="2000" b="1" dirty="0" smtClean="0">
                <a:latin typeface="Arial" panose="020B0604020202020204" pitchFamily="34" charset="0"/>
                <a:cs typeface="Arial" panose="020B0604020202020204" pitchFamily="34" charset="0"/>
              </a:rPr>
              <a:t>Statement: </a:t>
            </a:r>
            <a:r>
              <a:rPr lang="en-GB" sz="2000" dirty="0" smtClean="0">
                <a:latin typeface="Arial" panose="020B0604020202020204" pitchFamily="34" charset="0"/>
                <a:cs typeface="Arial" panose="020B0604020202020204" pitchFamily="34" charset="0"/>
              </a:rPr>
              <a:t>Leeds </a:t>
            </a:r>
            <a:r>
              <a:rPr lang="en-GB" sz="2000" dirty="0">
                <a:latin typeface="Arial" panose="020B0604020202020204" pitchFamily="34" charset="0"/>
                <a:cs typeface="Arial" panose="020B0604020202020204" pitchFamily="34" charset="0"/>
              </a:rPr>
              <a:t>Involving People link decision-makers and communities. We give a voice to residents and support the improvement of health, social care and community services.</a:t>
            </a:r>
          </a:p>
          <a:p>
            <a:pPr algn="ctr"/>
            <a:endParaRPr lang="en-GB" sz="2000" dirty="0">
              <a:latin typeface="Arial" panose="020B0604020202020204" pitchFamily="34" charset="0"/>
              <a:cs typeface="Arial" panose="020B0604020202020204" pitchFamily="34" charset="0"/>
            </a:endParaRPr>
          </a:p>
          <a:p>
            <a:pPr algn="ctr"/>
            <a:r>
              <a:rPr lang="en-GB" sz="2000" dirty="0" smtClean="0">
                <a:latin typeface="Arial" panose="020B0604020202020204" pitchFamily="34" charset="0"/>
                <a:cs typeface="Arial" panose="020B0604020202020204" pitchFamily="34" charset="0"/>
              </a:rPr>
              <a:t>Leeds </a:t>
            </a:r>
            <a:r>
              <a:rPr lang="en-GB" sz="2000" dirty="0" smtClean="0">
                <a:latin typeface="Arial" panose="020B0604020202020204" pitchFamily="34" charset="0"/>
                <a:cs typeface="Arial" panose="020B0604020202020204" pitchFamily="34" charset="0"/>
              </a:rPr>
              <a:t>Involving People (LIP) </a:t>
            </a:r>
            <a:r>
              <a:rPr lang="en-GB" sz="2000" dirty="0" smtClean="0">
                <a:latin typeface="Arial" panose="020B0604020202020204" pitchFamily="34" charset="0"/>
                <a:cs typeface="Arial" panose="020B0604020202020204" pitchFamily="34" charset="0"/>
              </a:rPr>
              <a:t>have connected </a:t>
            </a:r>
            <a:r>
              <a:rPr lang="en-GB" sz="2000" dirty="0" smtClean="0">
                <a:latin typeface="Arial" panose="020B0604020202020204" pitchFamily="34" charset="0"/>
                <a:cs typeface="Arial" panose="020B0604020202020204" pitchFamily="34" charset="0"/>
              </a:rPr>
              <a:t>lived experience with service improvement since 1995.</a:t>
            </a:r>
          </a:p>
          <a:p>
            <a:pPr algn="ctr"/>
            <a:endParaRPr lang="en-GB" sz="2000" dirty="0" smtClean="0">
              <a:latin typeface="Arial" panose="020B0604020202020204" pitchFamily="34" charset="0"/>
              <a:cs typeface="Arial" panose="020B0604020202020204" pitchFamily="34" charset="0"/>
            </a:endParaRPr>
          </a:p>
          <a:p>
            <a:pPr algn="ctr"/>
            <a:r>
              <a:rPr lang="en-GB" sz="2000" dirty="0" smtClean="0">
                <a:latin typeface="Arial" panose="020B0604020202020204" pitchFamily="34" charset="0"/>
                <a:cs typeface="Arial" panose="020B0604020202020204" pitchFamily="34" charset="0"/>
              </a:rPr>
              <a:t>LIP </a:t>
            </a:r>
            <a:r>
              <a:rPr lang="en-GB" sz="2000" dirty="0" smtClean="0">
                <a:latin typeface="Arial" panose="020B0604020202020204" pitchFamily="34" charset="0"/>
                <a:cs typeface="Arial" panose="020B0604020202020204" pitchFamily="34" charset="0"/>
              </a:rPr>
              <a:t>is a user-led organisation, </a:t>
            </a:r>
            <a:r>
              <a:rPr lang="en-GB" sz="2000" b="1" dirty="0" smtClean="0">
                <a:latin typeface="Arial" panose="020B0604020202020204" pitchFamily="34" charset="0"/>
                <a:cs typeface="Arial" panose="020B0604020202020204" pitchFamily="34" charset="0"/>
              </a:rPr>
              <a:t>independent </a:t>
            </a:r>
            <a:r>
              <a:rPr lang="en-GB" sz="2000" dirty="0" smtClean="0">
                <a:latin typeface="Arial" panose="020B0604020202020204" pitchFamily="34" charset="0"/>
                <a:cs typeface="Arial" panose="020B0604020202020204" pitchFamily="34" charset="0"/>
              </a:rPr>
              <a:t>of service </a:t>
            </a:r>
            <a:r>
              <a:rPr lang="en-GB" sz="2000" dirty="0" smtClean="0">
                <a:latin typeface="Arial" panose="020B0604020202020204" pitchFamily="34" charset="0"/>
                <a:cs typeface="Arial" panose="020B0604020202020204" pitchFamily="34" charset="0"/>
              </a:rPr>
              <a:t>provision (LIP USP). </a:t>
            </a:r>
            <a:r>
              <a:rPr lang="en-GB" sz="2000" dirty="0" smtClean="0">
                <a:latin typeface="Arial" panose="020B0604020202020204" pitchFamily="34" charset="0"/>
                <a:cs typeface="Arial" panose="020B0604020202020204" pitchFamily="34" charset="0"/>
              </a:rPr>
              <a:t>We have over 400 members across different forums</a:t>
            </a:r>
            <a:r>
              <a:rPr lang="en-GB" sz="2000" dirty="0" smtClean="0">
                <a:latin typeface="Arial" panose="020B0604020202020204" pitchFamily="34" charset="0"/>
                <a:cs typeface="Arial" panose="020B0604020202020204" pitchFamily="34" charset="0"/>
              </a:rPr>
              <a:t>.</a:t>
            </a:r>
            <a:endParaRPr lang="en-GB" sz="2000" dirty="0" smtClean="0">
              <a:latin typeface="Arial" panose="020B0604020202020204" pitchFamily="34" charset="0"/>
              <a:cs typeface="Arial" panose="020B0604020202020204" pitchFamily="34" charset="0"/>
            </a:endParaRPr>
          </a:p>
          <a:p>
            <a:pPr algn="ctr"/>
            <a:endParaRPr lang="en-GB" sz="2000" dirty="0" smtClean="0">
              <a:latin typeface="Arial" panose="020B0604020202020204" pitchFamily="34" charset="0"/>
              <a:cs typeface="Arial" panose="020B0604020202020204" pitchFamily="34" charset="0"/>
            </a:endParaRPr>
          </a:p>
          <a:p>
            <a:pPr algn="ctr"/>
            <a:r>
              <a:rPr lang="en-GB" sz="2000" dirty="0" smtClean="0">
                <a:latin typeface="Arial" panose="020B0604020202020204" pitchFamily="34" charset="0"/>
                <a:cs typeface="Arial" panose="020B0604020202020204" pitchFamily="34" charset="0"/>
              </a:rPr>
              <a:t>LIP’s Vision is to enable </a:t>
            </a:r>
            <a:r>
              <a:rPr lang="en-GB" sz="2000" b="1" dirty="0" smtClean="0">
                <a:latin typeface="Arial" panose="020B0604020202020204" pitchFamily="34" charset="0"/>
                <a:cs typeface="Arial" panose="020B0604020202020204" pitchFamily="34" charset="0"/>
              </a:rPr>
              <a:t>stronger </a:t>
            </a:r>
            <a:r>
              <a:rPr lang="en-GB" sz="2000" dirty="0" smtClean="0">
                <a:latin typeface="Arial" panose="020B0604020202020204" pitchFamily="34" charset="0"/>
                <a:cs typeface="Arial" panose="020B0604020202020204" pitchFamily="34" charset="0"/>
              </a:rPr>
              <a:t>communities that influence the services they use.</a:t>
            </a:r>
          </a:p>
          <a:p>
            <a:pPr algn="ctr"/>
            <a:endParaRPr lang="en-GB" dirty="0">
              <a:latin typeface="Arial" panose="020B0604020202020204" pitchFamily="34" charset="0"/>
              <a:cs typeface="Arial" panose="020B0604020202020204" pitchFamily="34" charset="0"/>
            </a:endParaRPr>
          </a:p>
        </p:txBody>
      </p:sp>
      <p:sp>
        <p:nvSpPr>
          <p:cNvPr id="20" name="Round Diagonal Corner Rectangle 19"/>
          <p:cNvSpPr/>
          <p:nvPr/>
        </p:nvSpPr>
        <p:spPr>
          <a:xfrm>
            <a:off x="128788" y="4971245"/>
            <a:ext cx="4739425" cy="1789350"/>
          </a:xfrm>
          <a:prstGeom prst="round2DiagRect">
            <a:avLst/>
          </a:prstGeom>
          <a:solidFill>
            <a:srgbClr val="B1CEA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“When asked by us, ASC, for a quick response to a piece of consultation LIP are able to get a group of people together in a matter of days at short notice which cannot be done by anyone else.” – Adults and Health</a:t>
            </a:r>
          </a:p>
        </p:txBody>
      </p:sp>
      <p:pic>
        <p:nvPicPr>
          <p:cNvPr id="3" name="Picture 2"/>
          <p:cNvPicPr>
            <a:picLocks noChangeAspect="1"/>
          </p:cNvPicPr>
          <p:nvPr/>
        </p:nvPicPr>
        <p:blipFill>
          <a:blip r:embed="rId2"/>
          <a:stretch>
            <a:fillRect/>
          </a:stretch>
        </p:blipFill>
        <p:spPr>
          <a:xfrm>
            <a:off x="9837729" y="6234096"/>
            <a:ext cx="2304488" cy="585267"/>
          </a:xfrm>
          <a:prstGeom prst="rect">
            <a:avLst/>
          </a:prstGeom>
        </p:spPr>
      </p:pic>
    </p:spTree>
    <p:extLst>
      <p:ext uri="{BB962C8B-B14F-4D97-AF65-F5344CB8AC3E}">
        <p14:creationId xmlns:p14="http://schemas.microsoft.com/office/powerpoint/2010/main" val="2353666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25007"/>
            <a:ext cx="12192000" cy="1203170"/>
          </a:xfrm>
        </p:spPr>
        <p:txBody>
          <a:bodyPr>
            <a:normAutofit/>
          </a:bodyPr>
          <a:lstStyle/>
          <a:p>
            <a:r>
              <a:rPr lang="en-GB" sz="3800" b="1" dirty="0" smtClean="0">
                <a:latin typeface="Arial" panose="020B0604020202020204" pitchFamily="34" charset="0"/>
                <a:cs typeface="Arial" panose="020B0604020202020204" pitchFamily="34" charset="0"/>
              </a:rPr>
              <a:t>Introduction – NHS Involvement</a:t>
            </a:r>
            <a:endParaRPr lang="en-GB" sz="3800" dirty="0">
              <a:latin typeface="Arial" panose="020B0604020202020204" pitchFamily="34" charset="0"/>
              <a:cs typeface="Arial" panose="020B0604020202020204" pitchFamily="34" charset="0"/>
            </a:endParaRPr>
          </a:p>
        </p:txBody>
      </p:sp>
      <p:sp>
        <p:nvSpPr>
          <p:cNvPr id="8" name="TextBox 7"/>
          <p:cNvSpPr txBox="1"/>
          <p:nvPr/>
        </p:nvSpPr>
        <p:spPr>
          <a:xfrm>
            <a:off x="115910" y="816800"/>
            <a:ext cx="11978474" cy="5940088"/>
          </a:xfrm>
          <a:prstGeom prst="rect">
            <a:avLst/>
          </a:prstGeom>
          <a:noFill/>
        </p:spPr>
        <p:txBody>
          <a:bodyPr wrap="square" rtlCol="0">
            <a:spAutoFit/>
          </a:bodyPr>
          <a:lstStyle/>
          <a:p>
            <a:pPr marL="285750" indent="-285750">
              <a:buFont typeface="Arial" panose="020B0604020202020204" pitchFamily="34" charset="0"/>
              <a:buChar char="•"/>
            </a:pPr>
            <a:r>
              <a:rPr lang="en-GB" sz="1900" dirty="0" smtClean="0">
                <a:latin typeface="Arial" panose="020B0604020202020204" pitchFamily="34" charset="0"/>
                <a:cs typeface="Arial" panose="020B0604020202020204" pitchFamily="34" charset="0"/>
              </a:rPr>
              <a:t>“All </a:t>
            </a:r>
            <a:r>
              <a:rPr lang="en-GB" sz="1900" dirty="0">
                <a:latin typeface="Arial" panose="020B0604020202020204" pitchFamily="34" charset="0"/>
                <a:cs typeface="Arial" panose="020B0604020202020204" pitchFamily="34" charset="0"/>
              </a:rPr>
              <a:t>of us – patients, providers and regulators – want an NHS that prolongs and enhances life, which promotes recovery, treats people in a safe environment and ensures people have a positive experience of collaborative care. Despite our shared aspirations, we are rarely the sum of our parts. Fear of change, creaking dysfunctional governance structures, limited ambition and fighting the fire of business as usual are familiar barriers to unlocking the potential of true collaboration</a:t>
            </a:r>
            <a:r>
              <a:rPr lang="en-GB" sz="1900" dirty="0" smtClean="0">
                <a:latin typeface="Arial" panose="020B0604020202020204" pitchFamily="34" charset="0"/>
                <a:cs typeface="Arial" panose="020B0604020202020204" pitchFamily="34" charset="0"/>
              </a:rPr>
              <a:t>.” – Jagdeep Passan, NHS Confederation Blog</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Section 3a of the NHS Constitution sets out the minimum rights of patients as follows:</a:t>
            </a:r>
          </a:p>
          <a:p>
            <a:pPr marL="742950" lvl="1" indent="-285750">
              <a:buFont typeface="Arial" panose="020B0604020202020204" pitchFamily="34" charset="0"/>
              <a:buChar char="•"/>
            </a:pPr>
            <a:r>
              <a:rPr lang="en-GB" sz="1900" dirty="0" smtClean="0">
                <a:latin typeface="Arial" panose="020B0604020202020204" pitchFamily="34" charset="0"/>
                <a:cs typeface="Arial" panose="020B0604020202020204" pitchFamily="34" charset="0"/>
              </a:rPr>
              <a:t>“</a:t>
            </a:r>
            <a:r>
              <a:rPr lang="en-GB" sz="1900" dirty="0">
                <a:latin typeface="Arial" panose="020B0604020202020204" pitchFamily="34" charset="0"/>
                <a:cs typeface="Arial" panose="020B0604020202020204" pitchFamily="34" charset="0"/>
              </a:rPr>
              <a:t>You have the right to be involved, directly or through representatives, in the planning of healthcare services commissioned by NHS bodies, the development and consideration of proposals for changes in the way those services are provided, and in decisions to be made affecting the operation of those services.”</a:t>
            </a:r>
          </a:p>
          <a:p>
            <a:pPr marL="285750" indent="-285750">
              <a:buFont typeface="Arial" panose="020B0604020202020204" pitchFamily="34" charset="0"/>
              <a:buChar char="•"/>
            </a:pPr>
            <a:r>
              <a:rPr lang="en-GB" sz="1900" dirty="0" smtClean="0">
                <a:latin typeface="Arial" panose="020B0604020202020204" pitchFamily="34" charset="0"/>
                <a:cs typeface="Arial" panose="020B0604020202020204" pitchFamily="34" charset="0"/>
              </a:rPr>
              <a:t>A </a:t>
            </a:r>
            <a:r>
              <a:rPr lang="en-GB" sz="1900" dirty="0">
                <a:latin typeface="Arial" panose="020B0604020202020204" pitchFamily="34" charset="0"/>
                <a:cs typeface="Arial" panose="020B0604020202020204" pitchFamily="34" charset="0"/>
              </a:rPr>
              <a:t>look at the Handbook to the NHS Constitution expands on this right:</a:t>
            </a:r>
          </a:p>
          <a:p>
            <a:r>
              <a:rPr lang="en-GB" sz="1900" dirty="0" smtClean="0">
                <a:latin typeface="Arial" panose="020B0604020202020204" pitchFamily="34" charset="0"/>
                <a:cs typeface="Arial" panose="020B0604020202020204" pitchFamily="34" charset="0"/>
              </a:rPr>
              <a:t>“</a:t>
            </a:r>
            <a:r>
              <a:rPr lang="en-GB" sz="1900" dirty="0">
                <a:latin typeface="Arial" panose="020B0604020202020204" pitchFamily="34" charset="0"/>
                <a:cs typeface="Arial" panose="020B0604020202020204" pitchFamily="34" charset="0"/>
              </a:rPr>
              <a:t>You have the right to have your say in person or through a representative:</a:t>
            </a:r>
          </a:p>
          <a:p>
            <a:pPr marL="742950" lvl="1" indent="-285750">
              <a:buFont typeface="Arial" panose="020B0604020202020204" pitchFamily="34" charset="0"/>
              <a:buChar char="•"/>
            </a:pPr>
            <a:r>
              <a:rPr lang="en-GB" sz="1900" dirty="0" smtClean="0">
                <a:latin typeface="Arial" panose="020B0604020202020204" pitchFamily="34" charset="0"/>
                <a:cs typeface="Arial" panose="020B0604020202020204" pitchFamily="34" charset="0"/>
              </a:rPr>
              <a:t>in </a:t>
            </a:r>
            <a:r>
              <a:rPr lang="en-GB" sz="1900" dirty="0">
                <a:latin typeface="Arial" panose="020B0604020202020204" pitchFamily="34" charset="0"/>
                <a:cs typeface="Arial" panose="020B0604020202020204" pitchFamily="34" charset="0"/>
              </a:rPr>
              <a:t>the planning of healthcare services commissioned by the NHS England and clinical commissioning groups</a:t>
            </a:r>
          </a:p>
          <a:p>
            <a:pPr marL="742950" lvl="1"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on the proposals for any changes in the way in which those services are provided; and</a:t>
            </a:r>
          </a:p>
          <a:p>
            <a:pPr marL="742950" lvl="1"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on decisions which may affect the operation of those services.</a:t>
            </a:r>
          </a:p>
          <a:p>
            <a:r>
              <a:rPr lang="en-GB" sz="1900" dirty="0">
                <a:latin typeface="Arial" panose="020B0604020202020204" pitchFamily="34" charset="0"/>
                <a:cs typeface="Arial" panose="020B0604020202020204" pitchFamily="34" charset="0"/>
              </a:rPr>
              <a:t>This right applies if implementation of a proposal or decision would have an impact on:</a:t>
            </a:r>
          </a:p>
          <a:p>
            <a:pPr marL="742950" lvl="1" indent="-285750">
              <a:buFont typeface="Arial" panose="020B0604020202020204" pitchFamily="34" charset="0"/>
              <a:buChar char="•"/>
            </a:pPr>
            <a:r>
              <a:rPr lang="en-GB" sz="1900" dirty="0" smtClean="0">
                <a:latin typeface="Arial" panose="020B0604020202020204" pitchFamily="34" charset="0"/>
                <a:cs typeface="Arial" panose="020B0604020202020204" pitchFamily="34" charset="0"/>
              </a:rPr>
              <a:t>the </a:t>
            </a:r>
            <a:r>
              <a:rPr lang="en-GB" sz="1900" dirty="0">
                <a:latin typeface="Arial" panose="020B0604020202020204" pitchFamily="34" charset="0"/>
                <a:cs typeface="Arial" panose="020B0604020202020204" pitchFamily="34" charset="0"/>
              </a:rPr>
              <a:t>manner in which services are delivered to you or other people; or</a:t>
            </a:r>
          </a:p>
          <a:p>
            <a:pPr marL="742950" lvl="1"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the range of health services available to you or other people.”</a:t>
            </a:r>
            <a:endParaRPr lang="en-GB" sz="19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9835996" y="6234096"/>
            <a:ext cx="2304488" cy="585267"/>
          </a:xfrm>
          <a:prstGeom prst="rect">
            <a:avLst/>
          </a:prstGeom>
        </p:spPr>
      </p:pic>
    </p:spTree>
    <p:extLst>
      <p:ext uri="{BB962C8B-B14F-4D97-AF65-F5344CB8AC3E}">
        <p14:creationId xmlns:p14="http://schemas.microsoft.com/office/powerpoint/2010/main" val="2283684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5914"/>
            <a:ext cx="12192000" cy="1203170"/>
          </a:xfrm>
        </p:spPr>
        <p:txBody>
          <a:bodyPr>
            <a:normAutofit/>
          </a:bodyPr>
          <a:lstStyle/>
          <a:p>
            <a:r>
              <a:rPr lang="en-GB" sz="3800" b="1" dirty="0" smtClean="0">
                <a:latin typeface="Arial" panose="020B0604020202020204" pitchFamily="34" charset="0"/>
                <a:cs typeface="Arial" panose="020B0604020202020204" pitchFamily="34" charset="0"/>
              </a:rPr>
              <a:t>Member Roles in the NHS-FT</a:t>
            </a:r>
            <a:endParaRPr lang="en-GB" sz="3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9835996" y="6234096"/>
            <a:ext cx="2304488" cy="585267"/>
          </a:xfrm>
          <a:prstGeom prst="rect">
            <a:avLst/>
          </a:prstGeom>
        </p:spPr>
      </p:pic>
      <p:sp>
        <p:nvSpPr>
          <p:cNvPr id="4" name="TextBox 3"/>
          <p:cNvSpPr txBox="1"/>
          <p:nvPr/>
        </p:nvSpPr>
        <p:spPr>
          <a:xfrm>
            <a:off x="463639" y="1236372"/>
            <a:ext cx="11294772" cy="4031873"/>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latin typeface="Arial" panose="020B0604020202020204" pitchFamily="34" charset="0"/>
                <a:cs typeface="Arial" panose="020B0604020202020204" pitchFamily="34" charset="0"/>
              </a:rPr>
              <a:t>Ensure public are involved and provide challenge</a:t>
            </a:r>
          </a:p>
          <a:p>
            <a:pPr marL="285750" indent="-285750">
              <a:buFont typeface="Arial" panose="020B0604020202020204" pitchFamily="34" charset="0"/>
              <a:buChar char="•"/>
            </a:pPr>
            <a:r>
              <a:rPr lang="en-GB" sz="3200" dirty="0" smtClean="0">
                <a:latin typeface="Arial" panose="020B0604020202020204" pitchFamily="34" charset="0"/>
                <a:cs typeface="Arial" panose="020B0604020202020204" pitchFamily="34" charset="0"/>
              </a:rPr>
              <a:t>Quality services that reflect the needs of an ageing population and the demographic areas are delivered</a:t>
            </a:r>
          </a:p>
          <a:p>
            <a:pPr marL="285750" indent="-285750">
              <a:buFont typeface="Arial" panose="020B0604020202020204" pitchFamily="34" charset="0"/>
              <a:buChar char="•"/>
            </a:pPr>
            <a:r>
              <a:rPr lang="en-GB" sz="3200" dirty="0" smtClean="0">
                <a:latin typeface="Arial" panose="020B0604020202020204" pitchFamily="34" charset="0"/>
                <a:cs typeface="Arial" panose="020B0604020202020204" pitchFamily="34" charset="0"/>
              </a:rPr>
              <a:t>Work in partnership with their PPI teams and boards</a:t>
            </a:r>
          </a:p>
          <a:p>
            <a:pPr marL="285750" indent="-285750">
              <a:buFont typeface="Arial" panose="020B0604020202020204" pitchFamily="34" charset="0"/>
              <a:buChar char="•"/>
            </a:pPr>
            <a:r>
              <a:rPr lang="en-GB" sz="3200" dirty="0" smtClean="0">
                <a:latin typeface="Arial" panose="020B0604020202020204" pitchFamily="34" charset="0"/>
                <a:cs typeface="Arial" panose="020B0604020202020204" pitchFamily="34" charset="0"/>
              </a:rPr>
              <a:t>New directives around shared care, population needs and understanding the communities we work in – do we know our populations? Does investment flow into community work? Are we innovative enough? Or are we traditional?</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962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6372" y="30038"/>
            <a:ext cx="9880187" cy="6789325"/>
          </a:xfrm>
          <a:prstGeom prst="rect">
            <a:avLst/>
          </a:prstGeom>
        </p:spPr>
      </p:pic>
    </p:spTree>
    <p:extLst>
      <p:ext uri="{BB962C8B-B14F-4D97-AF65-F5344CB8AC3E}">
        <p14:creationId xmlns:p14="http://schemas.microsoft.com/office/powerpoint/2010/main" val="3956222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73" y="141668"/>
            <a:ext cx="10515600" cy="1485008"/>
          </a:xfrm>
        </p:spPr>
        <p:txBody>
          <a:bodyPr>
            <a:normAutofit/>
          </a:bodyPr>
          <a:lstStyle/>
          <a:p>
            <a:pPr algn="ctr"/>
            <a:r>
              <a:rPr lang="en-GB" sz="4000" b="1" dirty="0" smtClean="0">
                <a:latin typeface="Arial" panose="020B0604020202020204" pitchFamily="34" charset="0"/>
                <a:cs typeface="Arial" panose="020B0604020202020204" pitchFamily="34" charset="0"/>
              </a:rPr>
              <a:t>Access and Use-Ability </a:t>
            </a:r>
            <a:r>
              <a:rPr lang="en-GB" sz="4000" b="1" dirty="0" smtClean="0">
                <a:latin typeface="Arial" panose="020B0604020202020204" pitchFamily="34" charset="0"/>
                <a:cs typeface="Arial" panose="020B0604020202020204" pitchFamily="34" charset="0"/>
              </a:rPr>
              <a:t>Group – LCC </a:t>
            </a:r>
            <a:br>
              <a:rPr lang="en-GB" sz="4000" b="1"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Independent Chair</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519" y="1700011"/>
            <a:ext cx="11359166" cy="4364396"/>
          </a:xfrm>
        </p:spPr>
        <p:txBody>
          <a:bodyPr>
            <a:normAutofit fontScale="77500" lnSpcReduction="20000"/>
          </a:bodyPr>
          <a:lstStyle/>
          <a:p>
            <a:pPr>
              <a:lnSpc>
                <a:spcPct val="120000"/>
              </a:lnSpc>
            </a:pPr>
            <a:r>
              <a:rPr lang="en-GB" dirty="0" smtClean="0">
                <a:latin typeface="Arial" panose="020B0604020202020204" pitchFamily="34" charset="0"/>
                <a:cs typeface="Arial" panose="020B0604020202020204" pitchFamily="34" charset="0"/>
              </a:rPr>
              <a:t>The AUAG </a:t>
            </a:r>
            <a:r>
              <a:rPr lang="en-GB" dirty="0" smtClean="0">
                <a:latin typeface="Arial" panose="020B0604020202020204" pitchFamily="34" charset="0"/>
                <a:cs typeface="Arial" panose="020B0604020202020204" pitchFamily="34" charset="0"/>
              </a:rPr>
              <a:t>was developed when </a:t>
            </a:r>
            <a:r>
              <a:rPr lang="en-GB" dirty="0" smtClean="0">
                <a:latin typeface="Arial" panose="020B0604020202020204" pitchFamily="34" charset="0"/>
                <a:cs typeface="Arial" panose="020B0604020202020204" pitchFamily="34" charset="0"/>
              </a:rPr>
              <a:t>the John Lewis Partnership </a:t>
            </a:r>
            <a:r>
              <a:rPr lang="en-GB" dirty="0" smtClean="0">
                <a:latin typeface="Arial" panose="020B0604020202020204" pitchFamily="34" charset="0"/>
                <a:cs typeface="Arial" panose="020B0604020202020204" pitchFamily="34" charset="0"/>
              </a:rPr>
              <a:t>contacted </a:t>
            </a:r>
            <a:r>
              <a:rPr lang="en-GB" dirty="0" smtClean="0">
                <a:latin typeface="Arial" panose="020B0604020202020204" pitchFamily="34" charset="0"/>
                <a:cs typeface="Arial" panose="020B0604020202020204" pitchFamily="34" charset="0"/>
              </a:rPr>
              <a:t>the </a:t>
            </a:r>
            <a:r>
              <a:rPr lang="en-GB" dirty="0" smtClean="0">
                <a:latin typeface="Arial" panose="020B0604020202020204" pitchFamily="34" charset="0"/>
                <a:cs typeface="Arial" panose="020B0604020202020204" pitchFamily="34" charset="0"/>
              </a:rPr>
              <a:t>leader of Leeds City Council requesting stakeholder involvement in the new Victoria Gate Development</a:t>
            </a:r>
            <a:r>
              <a:rPr lang="en-GB" dirty="0" smtClean="0">
                <a:latin typeface="Arial" panose="020B0604020202020204" pitchFamily="34" charset="0"/>
                <a:cs typeface="Arial" panose="020B0604020202020204" pitchFamily="34" charset="0"/>
              </a:rPr>
              <a:t>.</a:t>
            </a:r>
          </a:p>
          <a:p>
            <a:pPr>
              <a:lnSpc>
                <a:spcPct val="120000"/>
              </a:lnSpc>
            </a:pPr>
            <a:r>
              <a:rPr lang="en-GB" dirty="0" smtClean="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rPr>
              <a:t>group sits under Leeds City Council’s Communities directorate and has robust support from the staff team and leadership from the Director of Communities, with the chair of this group being an independent chair</a:t>
            </a:r>
            <a:r>
              <a:rPr lang="en-GB" dirty="0" smtClean="0">
                <a:latin typeface="Arial" panose="020B0604020202020204" pitchFamily="34" charset="0"/>
                <a:cs typeface="Arial" panose="020B0604020202020204" pitchFamily="34" charset="0"/>
              </a:rPr>
              <a:t>.</a:t>
            </a:r>
            <a:endParaRPr lang="en-GB" dirty="0" smtClean="0">
              <a:latin typeface="Arial" panose="020B0604020202020204" pitchFamily="34" charset="0"/>
              <a:cs typeface="Arial" panose="020B0604020202020204" pitchFamily="34" charset="0"/>
            </a:endParaRPr>
          </a:p>
          <a:p>
            <a:pPr>
              <a:lnSpc>
                <a:spcPct val="120000"/>
              </a:lnSpc>
            </a:pPr>
            <a:r>
              <a:rPr lang="en-GB" dirty="0" smtClean="0">
                <a:latin typeface="Arial" panose="020B0604020202020204" pitchFamily="34" charset="0"/>
                <a:cs typeface="Arial" panose="020B0604020202020204" pitchFamily="34" charset="0"/>
              </a:rPr>
              <a:t>From this the AUAG progressed into the key stakeholder engagement group for Leeds City Council to ensure people are involved in Highways and Planning decisions. This is a partnership group made up of staff, citizens and various invited guest speakers to ensure Leeds is a truly inclusive city and being the best city to live in</a:t>
            </a:r>
            <a:r>
              <a:rPr lang="en-GB" dirty="0" smtClean="0">
                <a:latin typeface="Arial" panose="020B0604020202020204" pitchFamily="34" charset="0"/>
                <a:cs typeface="Arial" panose="020B0604020202020204" pitchFamily="34" charset="0"/>
              </a:rPr>
              <a:t>.</a:t>
            </a:r>
            <a:endParaRPr lang="en-GB"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67426" y="5988733"/>
            <a:ext cx="2653048" cy="771861"/>
          </a:xfrm>
          <a:prstGeom prst="rect">
            <a:avLst/>
          </a:prstGeom>
        </p:spPr>
      </p:pic>
      <p:pic>
        <p:nvPicPr>
          <p:cNvPr id="5" name="Picture 4"/>
          <p:cNvPicPr>
            <a:picLocks noChangeAspect="1"/>
          </p:cNvPicPr>
          <p:nvPr/>
        </p:nvPicPr>
        <p:blipFill>
          <a:blip r:embed="rId3"/>
          <a:stretch>
            <a:fillRect/>
          </a:stretch>
        </p:blipFill>
        <p:spPr>
          <a:xfrm>
            <a:off x="9835996" y="6234096"/>
            <a:ext cx="2304488" cy="585267"/>
          </a:xfrm>
          <a:prstGeom prst="rect">
            <a:avLst/>
          </a:prstGeom>
        </p:spPr>
      </p:pic>
    </p:spTree>
    <p:extLst>
      <p:ext uri="{BB962C8B-B14F-4D97-AF65-F5344CB8AC3E}">
        <p14:creationId xmlns:p14="http://schemas.microsoft.com/office/powerpoint/2010/main" val="3187752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73" y="141668"/>
            <a:ext cx="10515600" cy="1485008"/>
          </a:xfrm>
        </p:spPr>
        <p:txBody>
          <a:bodyPr>
            <a:normAutofit/>
          </a:bodyPr>
          <a:lstStyle/>
          <a:p>
            <a:pPr algn="ctr"/>
            <a:r>
              <a:rPr lang="en-GB" sz="4000" b="1" dirty="0" smtClean="0">
                <a:latin typeface="Arial" panose="020B0604020202020204" pitchFamily="34" charset="0"/>
                <a:cs typeface="Arial" panose="020B0604020202020204" pitchFamily="34" charset="0"/>
              </a:rPr>
              <a:t>Access and Use-Ability </a:t>
            </a:r>
            <a:r>
              <a:rPr lang="en-GB" sz="4000" b="1" dirty="0" smtClean="0">
                <a:latin typeface="Arial" panose="020B0604020202020204" pitchFamily="34" charset="0"/>
                <a:cs typeface="Arial" panose="020B0604020202020204" pitchFamily="34" charset="0"/>
              </a:rPr>
              <a:t>Group – Impacts </a:t>
            </a:r>
            <a:br>
              <a:rPr lang="en-GB" sz="4000" b="1"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Independent Chair</a:t>
            </a:r>
            <a:endParaRPr lang="en-GB"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519" y="1700011"/>
            <a:ext cx="11359166" cy="4364396"/>
          </a:xfrm>
        </p:spPr>
        <p:txBody>
          <a:bodyPr>
            <a:normAutofit/>
          </a:bodyPr>
          <a:lstStyle/>
          <a:p>
            <a:pPr>
              <a:lnSpc>
                <a:spcPct val="120000"/>
              </a:lnSpc>
            </a:pPr>
            <a:r>
              <a:rPr lang="en-GB" dirty="0" smtClean="0">
                <a:latin typeface="Arial" panose="020B0604020202020204" pitchFamily="34" charset="0"/>
                <a:cs typeface="Arial" panose="020B0604020202020204" pitchFamily="34" charset="0"/>
              </a:rPr>
              <a:t>Public involvement in the </a:t>
            </a:r>
            <a:r>
              <a:rPr lang="en-GB" dirty="0" err="1" smtClean="0">
                <a:latin typeface="Arial" panose="020B0604020202020204" pitchFamily="34" charset="0"/>
                <a:cs typeface="Arial" panose="020B0604020202020204" pitchFamily="34" charset="0"/>
              </a:rPr>
              <a:t>pedestrianisation</a:t>
            </a:r>
            <a:r>
              <a:rPr lang="en-GB" dirty="0" smtClean="0">
                <a:latin typeface="Arial" panose="020B0604020202020204" pitchFamily="34" charset="0"/>
                <a:cs typeface="Arial" panose="020B0604020202020204" pitchFamily="34" charset="0"/>
              </a:rPr>
              <a:t> of Greek Street</a:t>
            </a:r>
          </a:p>
          <a:p>
            <a:pPr>
              <a:lnSpc>
                <a:spcPct val="120000"/>
              </a:lnSpc>
            </a:pPr>
            <a:r>
              <a:rPr lang="en-GB" dirty="0" smtClean="0">
                <a:latin typeface="Arial" panose="020B0604020202020204" pitchFamily="34" charset="0"/>
                <a:cs typeface="Arial" panose="020B0604020202020204" pitchFamily="34" charset="0"/>
              </a:rPr>
              <a:t>Expert advice in the development of Leeds City Bus Station, with First Buses</a:t>
            </a:r>
          </a:p>
          <a:p>
            <a:pPr>
              <a:lnSpc>
                <a:spcPct val="120000"/>
              </a:lnSpc>
            </a:pPr>
            <a:r>
              <a:rPr lang="en-GB" dirty="0" smtClean="0">
                <a:latin typeface="Arial" panose="020B0604020202020204" pitchFamily="34" charset="0"/>
                <a:cs typeface="Arial" panose="020B0604020202020204" pitchFamily="34" charset="0"/>
              </a:rPr>
              <a:t>Analysis of the </a:t>
            </a:r>
            <a:r>
              <a:rPr lang="en-GB" dirty="0" err="1" smtClean="0">
                <a:latin typeface="Arial" panose="020B0604020202020204" pitchFamily="34" charset="0"/>
                <a:cs typeface="Arial" panose="020B0604020202020204" pitchFamily="34" charset="0"/>
              </a:rPr>
              <a:t>Headrow</a:t>
            </a:r>
            <a:r>
              <a:rPr lang="en-GB" dirty="0" smtClean="0">
                <a:latin typeface="Arial" panose="020B0604020202020204" pitchFamily="34" charset="0"/>
                <a:cs typeface="Arial" panose="020B0604020202020204" pitchFamily="34" charset="0"/>
              </a:rPr>
              <a:t> and City gateways developments</a:t>
            </a:r>
          </a:p>
          <a:p>
            <a:pPr>
              <a:lnSpc>
                <a:spcPct val="120000"/>
              </a:lnSpc>
            </a:pPr>
            <a:r>
              <a:rPr lang="en-GB" dirty="0" smtClean="0">
                <a:latin typeface="Arial" panose="020B0604020202020204" pitchFamily="34" charset="0"/>
                <a:cs typeface="Arial" panose="020B0604020202020204" pitchFamily="34" charset="0"/>
              </a:rPr>
              <a:t>Involvement with West Yorkshire Playhouse</a:t>
            </a:r>
          </a:p>
          <a:p>
            <a:pPr>
              <a:lnSpc>
                <a:spcPct val="120000"/>
              </a:lnSpc>
            </a:pPr>
            <a:r>
              <a:rPr lang="en-GB" dirty="0" smtClean="0">
                <a:latin typeface="Arial" panose="020B0604020202020204" pitchFamily="34" charset="0"/>
                <a:cs typeface="Arial" panose="020B0604020202020204" pitchFamily="34" charset="0"/>
              </a:rPr>
              <a:t>Packed agendas for the third year running</a:t>
            </a:r>
            <a:endParaRPr lang="en-GB"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67426" y="5988733"/>
            <a:ext cx="2653048" cy="771861"/>
          </a:xfrm>
          <a:prstGeom prst="rect">
            <a:avLst/>
          </a:prstGeom>
        </p:spPr>
      </p:pic>
      <p:pic>
        <p:nvPicPr>
          <p:cNvPr id="5" name="Picture 4"/>
          <p:cNvPicPr>
            <a:picLocks noChangeAspect="1"/>
          </p:cNvPicPr>
          <p:nvPr/>
        </p:nvPicPr>
        <p:blipFill>
          <a:blip r:embed="rId3"/>
          <a:stretch>
            <a:fillRect/>
          </a:stretch>
        </p:blipFill>
        <p:spPr>
          <a:xfrm>
            <a:off x="9835996" y="6226843"/>
            <a:ext cx="2304488" cy="585267"/>
          </a:xfrm>
          <a:prstGeom prst="rect">
            <a:avLst/>
          </a:prstGeom>
        </p:spPr>
      </p:pic>
    </p:spTree>
    <p:extLst>
      <p:ext uri="{BB962C8B-B14F-4D97-AF65-F5344CB8AC3E}">
        <p14:creationId xmlns:p14="http://schemas.microsoft.com/office/powerpoint/2010/main" val="2441522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73" y="218941"/>
            <a:ext cx="10515600" cy="1008108"/>
          </a:xfrm>
        </p:spPr>
        <p:txBody>
          <a:bodyPr>
            <a:normAutofit fontScale="90000"/>
          </a:bodyPr>
          <a:lstStyle/>
          <a:p>
            <a:pPr algn="ctr"/>
            <a:r>
              <a:rPr lang="en-GB" sz="4000" b="1" dirty="0" smtClean="0">
                <a:latin typeface="Arial" panose="020B0604020202020204" pitchFamily="34" charset="0"/>
                <a:cs typeface="Arial" panose="020B0604020202020204" pitchFamily="34" charset="0"/>
              </a:rPr>
              <a:t>Connecting </a:t>
            </a:r>
            <a:r>
              <a:rPr lang="en-GB" sz="4000" b="1" dirty="0" smtClean="0">
                <a:latin typeface="Arial" panose="020B0604020202020204" pitchFamily="34" charset="0"/>
                <a:cs typeface="Arial" panose="020B0604020202020204" pitchFamily="34" charset="0"/>
              </a:rPr>
              <a:t>Leeds – Transport, WSP and LCC</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6519" y="1227049"/>
            <a:ext cx="11359166" cy="4904807"/>
          </a:xfrm>
        </p:spPr>
        <p:txBody>
          <a:bodyPr>
            <a:normAutofit/>
          </a:bodyPr>
          <a:lstStyle/>
          <a:p>
            <a:pPr>
              <a:lnSpc>
                <a:spcPct val="120000"/>
              </a:lnSpc>
            </a:pPr>
            <a:r>
              <a:rPr lang="en-GB" sz="1800" dirty="0">
                <a:latin typeface="Arial" panose="020B0604020202020204" pitchFamily="34" charset="0"/>
                <a:cs typeface="Arial" panose="020B0604020202020204" pitchFamily="34" charset="0"/>
              </a:rPr>
              <a:t>Connecting Leeds is </a:t>
            </a:r>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ambition to transform travel in Leeds for people who live, work in and visit the city</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pPr>
              <a:lnSpc>
                <a:spcPct val="120000"/>
              </a:lnSpc>
            </a:pPr>
            <a:r>
              <a:rPr lang="en-GB" sz="1800" dirty="0">
                <a:latin typeface="Arial" panose="020B0604020202020204" pitchFamily="34" charset="0"/>
                <a:cs typeface="Arial" panose="020B0604020202020204" pitchFamily="34" charset="0"/>
              </a:rPr>
              <a:t>In 2016, </a:t>
            </a:r>
            <a:r>
              <a:rPr lang="en-GB" sz="1800" dirty="0" smtClean="0">
                <a:latin typeface="Arial" panose="020B0604020202020204" pitchFamily="34" charset="0"/>
                <a:cs typeface="Arial" panose="020B0604020202020204" pitchFamily="34" charset="0"/>
              </a:rPr>
              <a:t>Leeds City Council </a:t>
            </a:r>
            <a:r>
              <a:rPr lang="en-GB" sz="1800" dirty="0">
                <a:latin typeface="Arial" panose="020B0604020202020204" pitchFamily="34" charset="0"/>
                <a:cs typeface="Arial" panose="020B0604020202020204" pitchFamily="34" charset="0"/>
              </a:rPr>
              <a:t>started </a:t>
            </a:r>
            <a:r>
              <a:rPr lang="en-GB" sz="1800" dirty="0" smtClean="0">
                <a:latin typeface="Arial" panose="020B0604020202020204" pitchFamily="34" charset="0"/>
                <a:cs typeface="Arial" panose="020B0604020202020204" pitchFamily="34" charset="0"/>
              </a:rPr>
              <a:t>their </a:t>
            </a:r>
            <a:r>
              <a:rPr lang="en-GB" sz="1800" dirty="0">
                <a:latin typeface="Arial" panose="020B0604020202020204" pitchFamily="34" charset="0"/>
                <a:cs typeface="Arial" panose="020B0604020202020204" pitchFamily="34" charset="0"/>
              </a:rPr>
              <a:t>biggest-ever transport conversation in which over 8,000 people told </a:t>
            </a:r>
            <a:r>
              <a:rPr lang="en-GB" sz="1800" dirty="0" smtClean="0">
                <a:latin typeface="Arial" panose="020B0604020202020204" pitchFamily="34" charset="0"/>
                <a:cs typeface="Arial" panose="020B0604020202020204" pitchFamily="34" charset="0"/>
              </a:rPr>
              <a:t>them </a:t>
            </a:r>
            <a:r>
              <a:rPr lang="en-GB" sz="1800" dirty="0">
                <a:latin typeface="Arial" panose="020B0604020202020204" pitchFamily="34" charset="0"/>
                <a:cs typeface="Arial" panose="020B0604020202020204" pitchFamily="34" charset="0"/>
              </a:rPr>
              <a:t>what’s important to them and for Leeds. In response to this </a:t>
            </a:r>
            <a:r>
              <a:rPr lang="en-GB" sz="1800" dirty="0" smtClean="0">
                <a:latin typeface="Arial" panose="020B0604020202020204" pitchFamily="34" charset="0"/>
                <a:cs typeface="Arial" panose="020B0604020202020204" pitchFamily="34" charset="0"/>
              </a:rPr>
              <a:t>they </a:t>
            </a:r>
            <a:r>
              <a:rPr lang="en-GB" sz="1800" dirty="0">
                <a:latin typeface="Arial" panose="020B0604020202020204" pitchFamily="34" charset="0"/>
                <a:cs typeface="Arial" panose="020B0604020202020204" pitchFamily="34" charset="0"/>
              </a:rPr>
              <a:t>worked with the West Yorkshire Combined Authority and other partners to produce the Leeds Transport </a:t>
            </a:r>
            <a:r>
              <a:rPr lang="en-GB" sz="1800" dirty="0" smtClean="0">
                <a:latin typeface="Arial" panose="020B0604020202020204" pitchFamily="34" charset="0"/>
                <a:cs typeface="Arial" panose="020B0604020202020204" pitchFamily="34" charset="0"/>
              </a:rPr>
              <a:t>Strategy.</a:t>
            </a:r>
          </a:p>
          <a:p>
            <a:pPr>
              <a:lnSpc>
                <a:spcPct val="120000"/>
              </a:lnSpc>
            </a:pPr>
            <a:r>
              <a:rPr lang="en-GB" sz="1800" dirty="0" smtClean="0">
                <a:latin typeface="Arial" panose="020B0604020202020204" pitchFamily="34" charset="0"/>
                <a:cs typeface="Arial" panose="020B0604020202020204" pitchFamily="34" charset="0"/>
              </a:rPr>
              <a:t>LIP have led on public engagement for this project.</a:t>
            </a:r>
            <a:endParaRPr lang="en-GB" sz="1800" dirty="0">
              <a:latin typeface="Arial" panose="020B0604020202020204" pitchFamily="34" charset="0"/>
              <a:cs typeface="Arial" panose="020B0604020202020204" pitchFamily="34" charset="0"/>
            </a:endParaRPr>
          </a:p>
          <a:p>
            <a:pPr>
              <a:lnSpc>
                <a:spcPct val="120000"/>
              </a:lnSpc>
            </a:pPr>
            <a:r>
              <a:rPr lang="en-GB" sz="1800" dirty="0" smtClean="0">
                <a:latin typeface="Arial" panose="020B0604020202020204" pitchFamily="34" charset="0"/>
                <a:cs typeface="Arial" panose="020B0604020202020204" pitchFamily="34" charset="0"/>
              </a:rPr>
              <a:t>A </a:t>
            </a:r>
            <a:r>
              <a:rPr lang="en-GB" sz="1800" dirty="0">
                <a:latin typeface="Arial" panose="020B0604020202020204" pitchFamily="34" charset="0"/>
                <a:cs typeface="Arial" panose="020B0604020202020204" pitchFamily="34" charset="0"/>
              </a:rPr>
              <a:t>core team of 5 outreach staff from </a:t>
            </a:r>
            <a:r>
              <a:rPr lang="en-GB" sz="1800" dirty="0" smtClean="0">
                <a:latin typeface="Arial" panose="020B0604020202020204" pitchFamily="34" charset="0"/>
                <a:cs typeface="Arial" panose="020B0604020202020204" pitchFamily="34" charset="0"/>
              </a:rPr>
              <a:t>LIP have visited </a:t>
            </a:r>
            <a:r>
              <a:rPr lang="en-GB" sz="1800" dirty="0">
                <a:latin typeface="Arial" panose="020B0604020202020204" pitchFamily="34" charset="0"/>
                <a:cs typeface="Arial" panose="020B0604020202020204" pitchFamily="34" charset="0"/>
              </a:rPr>
              <a:t>businesses and </a:t>
            </a:r>
            <a:r>
              <a:rPr lang="en-GB" sz="1800" dirty="0" smtClean="0">
                <a:latin typeface="Arial" panose="020B0604020202020204" pitchFamily="34" charset="0"/>
                <a:cs typeface="Arial" panose="020B0604020202020204" pitchFamily="34" charset="0"/>
              </a:rPr>
              <a:t>organisations </a:t>
            </a:r>
            <a:r>
              <a:rPr lang="en-GB" sz="1800" dirty="0">
                <a:latin typeface="Arial" panose="020B0604020202020204" pitchFamily="34" charset="0"/>
                <a:cs typeface="Arial" panose="020B0604020202020204" pitchFamily="34" charset="0"/>
              </a:rPr>
              <a:t>across the routes impacted by the </a:t>
            </a:r>
            <a:r>
              <a:rPr lang="en-GB" sz="1800" dirty="0" smtClean="0">
                <a:latin typeface="Arial" panose="020B0604020202020204" pitchFamily="34" charset="0"/>
                <a:cs typeface="Arial" panose="020B0604020202020204" pitchFamily="34" charset="0"/>
              </a:rPr>
              <a:t>proposals </a:t>
            </a:r>
            <a:r>
              <a:rPr lang="en-GB" sz="1800" dirty="0">
                <a:latin typeface="Arial" panose="020B0604020202020204" pitchFamily="34" charset="0"/>
                <a:cs typeface="Arial" panose="020B0604020202020204" pitchFamily="34" charset="0"/>
              </a:rPr>
              <a:t>and contacted a wide network of key stakeholders by phone, email and social media; these included </a:t>
            </a:r>
            <a:r>
              <a:rPr lang="en-GB" sz="1800" dirty="0" smtClean="0">
                <a:latin typeface="Arial" panose="020B0604020202020204" pitchFamily="34" charset="0"/>
                <a:cs typeface="Arial" panose="020B0604020202020204" pitchFamily="34" charset="0"/>
              </a:rPr>
              <a:t>residents’ </a:t>
            </a:r>
            <a:r>
              <a:rPr lang="en-GB" sz="1800" dirty="0">
                <a:latin typeface="Arial" panose="020B0604020202020204" pitchFamily="34" charset="0"/>
                <a:cs typeface="Arial" panose="020B0604020202020204" pitchFamily="34" charset="0"/>
              </a:rPr>
              <a:t>groups, community interest groups, third sector organisations and LIP’s extensive membership network. </a:t>
            </a:r>
            <a:endParaRPr lang="en-GB" sz="1800" dirty="0" smtClean="0">
              <a:latin typeface="Arial" panose="020B0604020202020204" pitchFamily="34" charset="0"/>
              <a:cs typeface="Arial" panose="020B0604020202020204" pitchFamily="34" charset="0"/>
            </a:endParaRPr>
          </a:p>
          <a:p>
            <a:pPr>
              <a:lnSpc>
                <a:spcPct val="120000"/>
              </a:lnSpc>
            </a:pPr>
            <a:r>
              <a:rPr lang="en-GB" sz="1800" dirty="0" smtClean="0">
                <a:latin typeface="Arial" panose="020B0604020202020204" pitchFamily="34" charset="0"/>
                <a:cs typeface="Arial" panose="020B0604020202020204" pitchFamily="34" charset="0"/>
              </a:rPr>
              <a:t>Arrangements </a:t>
            </a:r>
            <a:r>
              <a:rPr lang="en-GB" sz="1800" dirty="0">
                <a:latin typeface="Arial" panose="020B0604020202020204" pitchFamily="34" charset="0"/>
                <a:cs typeface="Arial" panose="020B0604020202020204" pitchFamily="34" charset="0"/>
              </a:rPr>
              <a:t>were also made to visit schools, community organisations, libraries, leisure centres and retail outlets to promote the consultation. </a:t>
            </a:r>
            <a:endParaRPr lang="en-GB" sz="1800" dirty="0">
              <a:latin typeface="Arial" panose="020B0604020202020204" pitchFamily="34" charset="0"/>
              <a:cs typeface="Arial" panose="020B0604020202020204" pitchFamily="34" charset="0"/>
            </a:endParaRPr>
          </a:p>
        </p:txBody>
      </p:sp>
      <p:pic>
        <p:nvPicPr>
          <p:cNvPr id="3074" name="Picture 2" descr="Image result for connecting lee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939" y="5971118"/>
            <a:ext cx="2664898" cy="78947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p:cNvSpPr>
            <a:spLocks noChangeArrowheads="1"/>
          </p:cNvSpPr>
          <p:nvPr/>
        </p:nvSpPr>
        <p:spPr bwMode="auto">
          <a:xfrm>
            <a:off x="12905473" y="4885193"/>
            <a:ext cx="3838466" cy="2171850"/>
          </a:xfrm>
          <a:prstGeom prst="round2DiagRect">
            <a:avLst/>
          </a:prstGeom>
          <a:solidFill>
            <a:srgbClr val="B1CEA3"/>
          </a:solidFill>
          <a:ln w="25400" algn="ctr">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Arial" panose="020B0604020202020204" pitchFamily="34" charset="0"/>
              </a:rPr>
              <a:t>“Leeds Involving People (LIP) are a key partner in ensuring that seldom heard groups are involved in shaping a transport strategy for Leeds that’s inclusive and meets the needs of individuals, communities and the city” - Report of Director of City Development, 25th July 2018</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1028" name="Picture 4" descr="Image result for west yorkshire combined author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562" y="5971118"/>
            <a:ext cx="1207466" cy="8049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9834504" y="6230585"/>
            <a:ext cx="2304488" cy="585267"/>
          </a:xfrm>
          <a:prstGeom prst="rect">
            <a:avLst/>
          </a:prstGeom>
        </p:spPr>
      </p:pic>
    </p:spTree>
    <p:extLst>
      <p:ext uri="{BB962C8B-B14F-4D97-AF65-F5344CB8AC3E}">
        <p14:creationId xmlns:p14="http://schemas.microsoft.com/office/powerpoint/2010/main" val="1136653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2214</Words>
  <Application>Microsoft Office PowerPoint</Application>
  <PresentationFormat>Widescreen</PresentationFormat>
  <Paragraphs>134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Rounded MT Bold</vt:lpstr>
      <vt:lpstr>Calibri</vt:lpstr>
      <vt:lpstr>Calibri Light</vt:lpstr>
      <vt:lpstr>Office Theme</vt:lpstr>
      <vt:lpstr>PowerPoint Presentation</vt:lpstr>
      <vt:lpstr>Sharing Good Practice – Engaging with the Public by Leeds Involving People</vt:lpstr>
      <vt:lpstr>Who are Leeds Involving People?</vt:lpstr>
      <vt:lpstr>Introduction – NHS Involvement</vt:lpstr>
      <vt:lpstr>Member Roles in the NHS-FT</vt:lpstr>
      <vt:lpstr>PowerPoint Presentation</vt:lpstr>
      <vt:lpstr>Access and Use-Ability Group – LCC  Independent Chair</vt:lpstr>
      <vt:lpstr>Access and Use-Ability Group – Impacts  Independent Chair</vt:lpstr>
      <vt:lpstr>Connecting Leeds – Transport, WSP and LCC</vt:lpstr>
      <vt:lpstr>Connecting Leeds – Impacts </vt:lpstr>
      <vt:lpstr>Together We Can – Leeds NHS CCG</vt:lpstr>
      <vt:lpstr>I Statements</vt:lpstr>
      <vt:lpstr>Better Lives Board – Adults and Health LCC</vt:lpstr>
      <vt:lpstr>Adults and Health LCC Projects</vt:lpstr>
      <vt:lpstr>Visible Reference Group</vt:lpstr>
      <vt:lpstr>Drug and Therapeutics Group</vt:lpstr>
      <vt:lpstr>St Gemma’s Hospice Steering Group</vt:lpstr>
      <vt:lpstr>St Gemma’s Hospice Steering Group – Impacts </vt:lpstr>
      <vt:lpstr>Considerations</vt:lpstr>
      <vt:lpstr>Our Funders/Sponsors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Deal</dc:creator>
  <cp:lastModifiedBy>Heather Deal</cp:lastModifiedBy>
  <cp:revision>28</cp:revision>
  <cp:lastPrinted>2019-04-04T10:31:35Z</cp:lastPrinted>
  <dcterms:created xsi:type="dcterms:W3CDTF">2019-04-03T12:11:19Z</dcterms:created>
  <dcterms:modified xsi:type="dcterms:W3CDTF">2019-04-04T14:25:11Z</dcterms:modified>
</cp:coreProperties>
</file>